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907" r:id="rId2"/>
    <p:sldId id="2147375383" r:id="rId3"/>
    <p:sldId id="2147375956" r:id="rId4"/>
    <p:sldId id="2147375970" r:id="rId5"/>
    <p:sldId id="2147375872" r:id="rId6"/>
    <p:sldId id="2147375907" r:id="rId7"/>
    <p:sldId id="2147375904" r:id="rId8"/>
    <p:sldId id="2147375905" r:id="rId9"/>
    <p:sldId id="2147375401" r:id="rId10"/>
    <p:sldId id="2147375906" r:id="rId11"/>
    <p:sldId id="2147375908" r:id="rId12"/>
    <p:sldId id="2147375896" r:id="rId13"/>
    <p:sldId id="2147375897" r:id="rId14"/>
    <p:sldId id="2147375900"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09232C-BA23-BBDE-C5C4-26B8B6A378B6}" name="Alessandra" initials="A" userId="S::alessandra@studiolaplage.onmicrosoft.com::d5a3e881-52f6-48d4-8024-342951a1ca3a" providerId="AD"/>
  <p188:author id="{86E9FBAB-21D6-50CD-EA42-283FEBE384D0}" name="Ricky" initials="R" userId="S::ricky@studiolaplage.onmicrosoft.com::6f36fcf2-5be0-416c-b90f-cc265656d9a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 id="3" name="Biunno, Anna" initials="AB" lastIdx="13" clrIdx="2">
    <p:extLst>
      <p:ext uri="{19B8F6BF-5375-455C-9EA6-DF929625EA0E}">
        <p15:presenceInfo xmlns:p15="http://schemas.microsoft.com/office/powerpoint/2012/main" userId="Biunno, Anna" providerId="None"/>
      </p:ext>
    </p:extLst>
  </p:cmAuthor>
  <p:cmAuthor id="4" name="Owens, Mandy" initials="OM" lastIdx="7" clrIdx="3">
    <p:extLst>
      <p:ext uri="{19B8F6BF-5375-455C-9EA6-DF929625EA0E}">
        <p15:presenceInfo xmlns:p15="http://schemas.microsoft.com/office/powerpoint/2012/main" userId="Owens, Mandy" providerId="None"/>
      </p:ext>
    </p:extLst>
  </p:cmAuthor>
  <p:cmAuthor id="5" name="Maxwell, Sarah" initials="MS" lastIdx="34" clrIdx="4">
    <p:extLst>
      <p:ext uri="{19B8F6BF-5375-455C-9EA6-DF929625EA0E}">
        <p15:presenceInfo xmlns:p15="http://schemas.microsoft.com/office/powerpoint/2012/main" userId="S-1-5-21-1407069837-2091007605-538272213-46898494" providerId="AD"/>
      </p:ext>
    </p:extLst>
  </p:cmAuthor>
  <p:cmAuthor id="6" name="Malkin, Shaina" initials="MS" lastIdx="46" clrIdx="5">
    <p:extLst>
      <p:ext uri="{19B8F6BF-5375-455C-9EA6-DF929625EA0E}">
        <p15:presenceInfo xmlns:p15="http://schemas.microsoft.com/office/powerpoint/2012/main" userId="S-1-5-21-1407069837-2091007605-538272213-447770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D8BF"/>
    <a:srgbClr val="027FAA"/>
    <a:srgbClr val="003181"/>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99" autoAdjust="0"/>
    <p:restoredTop sz="95578" autoAdjust="0"/>
  </p:normalViewPr>
  <p:slideViewPr>
    <p:cSldViewPr snapToGrid="0">
      <p:cViewPr varScale="1">
        <p:scale>
          <a:sx n="90" d="100"/>
          <a:sy n="90" d="100"/>
        </p:scale>
        <p:origin x="96" y="90"/>
      </p:cViewPr>
      <p:guideLst>
        <p:guide pos="3840"/>
        <p:guide orient="horz" pos="21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p:scale>
          <a:sx n="110" d="100"/>
          <a:sy n="110" d="100"/>
        </p:scale>
        <p:origin x="1602" y="-10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ws.amazon.com/dynamodb/"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2234253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3119323"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ea typeface="+mn-ea"/>
                <a:cs typeface="+mn-cs"/>
              </a:rPr>
              <a:t>Hundreds of thousands of customers have chosen DynamoDB, across industries and use cases.</a:t>
            </a:r>
          </a:p>
          <a:p>
            <a:endParaRPr lang="en-US" sz="1100" b="0" i="0" u="none" strike="noStrike" kern="1200" baseline="0" dirty="0">
              <a:solidFill>
                <a:schemeClr val="tx1"/>
              </a:solidFill>
              <a:latin typeface="Amazon Ember" panose="020B0603020204020204" pitchFamily="34" charset="0"/>
              <a:ea typeface="+mn-ea"/>
              <a:cs typeface="+mn-cs"/>
            </a:endParaRPr>
          </a:p>
          <a:p>
            <a:endParaRPr lang="en-US" sz="1100" b="0" i="0" u="none" strike="noStrike" kern="1200" baseline="0" dirty="0">
              <a:solidFill>
                <a:schemeClr val="tx1"/>
              </a:solidFill>
              <a:latin typeface="Amazon Ember" panose="020B06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170802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ea typeface="Amazon Ember Display" panose="020F0603020204020204" pitchFamily="34" charset="0"/>
                <a:cs typeface="Amazon Ember Display" panose="020F0603020204020204" pitchFamily="34" charset="0"/>
              </a:rPr>
              <a:t>Disney+, one of the largest global online video streaming platforms, was launched in November 2019 as the home of Disney, Pixar, Marvel, Star Wars, and National Geographic.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400" dirty="0">
              <a:ea typeface="Amazon Ember Display" panose="020F0603020204020204" pitchFamily="34" charset="0"/>
              <a:cs typeface="Amazon Ember Display" panose="020F0603020204020204" pitchFamily="34" charset="0"/>
            </a:endParaRPr>
          </a:p>
          <a:p>
            <a:pPr>
              <a:spcBef>
                <a:spcPts val="0"/>
              </a:spcBef>
              <a:spcAft>
                <a:spcPts val="2880"/>
              </a:spcAft>
            </a:pPr>
            <a:r>
              <a:rPr lang="en-US" sz="1400" dirty="0">
                <a:solidFill>
                  <a:schemeClr val="tx1"/>
                </a:solidFill>
                <a:ea typeface="Amazon Ember Display" panose="020F0603020204020204" pitchFamily="34" charset="0"/>
                <a:cs typeface="Amazon Ember Display" panose="020F0603020204020204" pitchFamily="34" charset="0"/>
              </a:rPr>
              <a:t>Disney+ launched in November 2019 and delivers its extensive library of digital content directly to the homes of over 150 million subscribers (as of Q3 2022), and DynamoDB is one of the technologies that supports this global footprint. </a:t>
            </a:r>
          </a:p>
          <a:p>
            <a:pPr>
              <a:spcBef>
                <a:spcPts val="0"/>
              </a:spcBef>
              <a:spcAft>
                <a:spcPts val="2880"/>
              </a:spcAft>
            </a:pPr>
            <a:endParaRPr lang="en-US" sz="1400" spc="-32" dirty="0">
              <a:solidFill>
                <a:schemeClr val="accent5"/>
              </a:solidFill>
              <a:ea typeface="Amazon Ember Display" panose="020F0603020204020204" pitchFamily="34" charset="0"/>
              <a:cs typeface="Amazon Ember Display" panose="020F0603020204020204" pitchFamily="34" charset="0"/>
            </a:endParaRPr>
          </a:p>
          <a:p>
            <a:pPr>
              <a:spcBef>
                <a:spcPts val="0"/>
              </a:spcBef>
              <a:spcAft>
                <a:spcPts val="2880"/>
              </a:spcAft>
            </a:pPr>
            <a:r>
              <a:rPr lang="en-US" sz="1400" spc="-32" dirty="0">
                <a:solidFill>
                  <a:schemeClr val="accent5"/>
                </a:solidFill>
                <a:ea typeface="Amazon Ember Display" panose="020F0603020204020204" pitchFamily="34" charset="0"/>
                <a:cs typeface="Amazon Ember Display" panose="020F0603020204020204" pitchFamily="34" charset="0"/>
              </a:rPr>
              <a:t>Disney+ chose DynamoDB to help with:</a:t>
            </a:r>
          </a:p>
          <a:p>
            <a:pPr marL="287327" indent="-274627">
              <a:spcBef>
                <a:spcPts val="0"/>
              </a:spcBef>
              <a:spcAft>
                <a:spcPts val="1400"/>
              </a:spcAft>
              <a:buFont typeface="Arial" panose="020B0604020202020204" pitchFamily="34" charset="0"/>
              <a:buChar char="•"/>
            </a:pPr>
            <a:r>
              <a:rPr lang="en-US" sz="1400" spc="-32" dirty="0">
                <a:solidFill>
                  <a:schemeClr val="tx2"/>
                </a:solidFill>
                <a:ea typeface="Amazon Ember Display" panose="020F0603020204020204" pitchFamily="34" charset="0"/>
                <a:cs typeface="Amazon Ember Display" panose="020F0603020204020204" pitchFamily="34" charset="0"/>
              </a:rPr>
              <a:t>Utilizing multi-Region replication with single-digit latency to shift traffic without experiencing data issues</a:t>
            </a:r>
          </a:p>
          <a:p>
            <a:pPr marL="287327" indent="-274627">
              <a:spcBef>
                <a:spcPts val="0"/>
              </a:spcBef>
              <a:spcAft>
                <a:spcPts val="1400"/>
              </a:spcAft>
              <a:buFont typeface="Arial" panose="020B0604020202020204" pitchFamily="34" charset="0"/>
              <a:buChar char="•"/>
            </a:pPr>
            <a:r>
              <a:rPr lang="en-US" sz="1400" spc="-32" dirty="0">
                <a:solidFill>
                  <a:schemeClr val="tx2"/>
                </a:solidFill>
                <a:ea typeface="Amazon Ember Display" panose="020F0603020204020204" pitchFamily="34" charset="0"/>
                <a:cs typeface="Amazon Ember Display" panose="020F0603020204020204" pitchFamily="34" charset="0"/>
              </a:rPr>
              <a:t>Adding another AWS Region in global tables to launch into new countries, providing low latency</a:t>
            </a:r>
          </a:p>
          <a:p>
            <a:pPr marL="287327" indent="-274627">
              <a:spcBef>
                <a:spcPts val="0"/>
              </a:spcBef>
              <a:spcAft>
                <a:spcPts val="1400"/>
              </a:spcAft>
              <a:buFont typeface="Arial" panose="020B0604020202020204" pitchFamily="34" charset="0"/>
              <a:buChar char="•"/>
            </a:pPr>
            <a:r>
              <a:rPr lang="en-US" sz="1400" spc="-32" dirty="0">
                <a:solidFill>
                  <a:schemeClr val="tx2"/>
                </a:solidFill>
                <a:ea typeface="Amazon Ember Display" panose="020F0603020204020204" pitchFamily="34" charset="0"/>
                <a:cs typeface="Amazon Ember Display" panose="020F0603020204020204" pitchFamily="34" charset="0"/>
              </a:rPr>
              <a:t>Scaling Recommendations and Bookmarks with little to no operational overhead</a:t>
            </a:r>
          </a:p>
          <a:p>
            <a:pPr marL="287327" indent="-274627">
              <a:spcBef>
                <a:spcPts val="0"/>
              </a:spcBef>
              <a:spcAft>
                <a:spcPts val="1400"/>
              </a:spcAft>
              <a:buFont typeface="Arial" panose="020B0604020202020204" pitchFamily="34" charset="0"/>
              <a:buChar char="•"/>
            </a:pPr>
            <a:r>
              <a:rPr lang="en-US" sz="1400" spc="-32" dirty="0">
                <a:solidFill>
                  <a:schemeClr val="tx2"/>
                </a:solidFill>
                <a:ea typeface="Amazon Ember Display" panose="020F0603020204020204" pitchFamily="34" charset="0"/>
                <a:cs typeface="Amazon Ember Display" panose="020F0603020204020204" pitchFamily="34" charset="0"/>
              </a:rPr>
              <a:t>Having the ability to switch back and forth between on-demand and provisioned capacity modes when entering new Regions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400" dirty="0">
              <a:ea typeface="Amazon Ember Display" panose="020F0603020204020204" pitchFamily="34" charset="0"/>
              <a:cs typeface="Amazon Ember Display" panose="020F0603020204020204" pitchFamily="34" charset="0"/>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400" dirty="0">
                <a:ea typeface="Amazon Ember Display" panose="020F0603020204020204" pitchFamily="34" charset="0"/>
                <a:cs typeface="Amazon Ember Display" panose="020F0603020204020204" pitchFamily="34" charset="0"/>
              </a:rPr>
              <a:t>---</a:t>
            </a:r>
          </a:p>
          <a:p>
            <a:r>
              <a:rPr lang="en-US" sz="1400" dirty="0"/>
              <a:t>For reference: </a:t>
            </a:r>
          </a:p>
          <a:p>
            <a:r>
              <a:rPr lang="en-US" sz="1400" dirty="0" err="1"/>
              <a:t>Re:Invent</a:t>
            </a:r>
            <a:r>
              <a:rPr lang="en-US" sz="1400" dirty="0"/>
              <a:t> 2020 session - https://</a:t>
            </a:r>
            <a:r>
              <a:rPr lang="en-US" sz="1400" dirty="0" err="1"/>
              <a:t>virtual.awsevents.com</a:t>
            </a:r>
            <a:r>
              <a:rPr lang="en-US" sz="1400" dirty="0"/>
              <a:t>/media/1_1fk94c1l</a:t>
            </a:r>
          </a:p>
          <a:p>
            <a:endParaRPr lang="en-US" sz="1400" dirty="0"/>
          </a:p>
          <a:p>
            <a:pPr marL="287338" indent="-274638">
              <a:spcBef>
                <a:spcPts val="0"/>
              </a:spcBef>
              <a:spcAft>
                <a:spcPts val="1400"/>
              </a:spcAft>
              <a:buFont typeface="Arial" panose="020B0604020202020204" pitchFamily="34" charset="0"/>
              <a:buChar char="•"/>
            </a:pPr>
            <a:r>
              <a:rPr lang="en-US" sz="1400" spc="-32" dirty="0">
                <a:solidFill>
                  <a:schemeClr val="tx2"/>
                </a:solidFill>
                <a:ea typeface="Amazon Ember Display" panose="020F0603020204020204" pitchFamily="34" charset="0"/>
                <a:cs typeface="Amazon Ember Display" panose="020F0603020204020204" pitchFamily="34" charset="0"/>
              </a:rPr>
              <a:t>Utilizing multi-Region replication with single-digit latency that allows Disney+ to shift traffic without experiencing data issues</a:t>
            </a:r>
          </a:p>
          <a:p>
            <a:pPr marL="287338" indent="-274638">
              <a:spcBef>
                <a:spcPts val="0"/>
              </a:spcBef>
              <a:spcAft>
                <a:spcPts val="1400"/>
              </a:spcAft>
              <a:buFont typeface="Arial" panose="020B0604020202020204" pitchFamily="34" charset="0"/>
              <a:buChar char="•"/>
            </a:pPr>
            <a:r>
              <a:rPr lang="en-US" sz="1400" spc="-32" dirty="0">
                <a:solidFill>
                  <a:schemeClr val="tx2"/>
                </a:solidFill>
                <a:ea typeface="Amazon Ember Display" panose="020F0603020204020204" pitchFamily="34" charset="0"/>
                <a:cs typeface="Amazon Ember Display" panose="020F0603020204020204" pitchFamily="34" charset="0"/>
              </a:rPr>
              <a:t>Adding another AWS Region in global tables as Disney+ launches into new countries, which provides low latency</a:t>
            </a:r>
          </a:p>
          <a:p>
            <a:pPr marL="287338" indent="-274638">
              <a:spcBef>
                <a:spcPts val="0"/>
              </a:spcBef>
              <a:spcAft>
                <a:spcPts val="1400"/>
              </a:spcAft>
              <a:buFont typeface="Arial" panose="020B0604020202020204" pitchFamily="34" charset="0"/>
              <a:buChar char="•"/>
            </a:pPr>
            <a:r>
              <a:rPr lang="en-US" sz="1400" spc="-32" dirty="0">
                <a:solidFill>
                  <a:schemeClr val="tx2"/>
                </a:solidFill>
                <a:ea typeface="Amazon Ember Display" panose="020F0603020204020204" pitchFamily="34" charset="0"/>
                <a:cs typeface="Amazon Ember Display" panose="020F0603020204020204" pitchFamily="34" charset="0"/>
              </a:rPr>
              <a:t>Scaling Recommendations and Bookmarks supported by DynamoDB global tables </a:t>
            </a:r>
            <a:br>
              <a:rPr lang="en-US" sz="1400" spc="-32" dirty="0">
                <a:solidFill>
                  <a:schemeClr val="tx2"/>
                </a:solidFill>
                <a:ea typeface="Amazon Ember Display" panose="020F0603020204020204" pitchFamily="34" charset="0"/>
                <a:cs typeface="Amazon Ember Display" panose="020F0603020204020204" pitchFamily="34" charset="0"/>
              </a:rPr>
            </a:br>
            <a:r>
              <a:rPr lang="en-US" sz="1400" spc="-32" dirty="0">
                <a:solidFill>
                  <a:schemeClr val="tx2"/>
                </a:solidFill>
                <a:ea typeface="Amazon Ember Display" panose="020F0603020204020204" pitchFamily="34" charset="0"/>
                <a:cs typeface="Amazon Ember Display" panose="020F0603020204020204" pitchFamily="34" charset="0"/>
              </a:rPr>
              <a:t>with little to no operational overhead</a:t>
            </a:r>
          </a:p>
          <a:p>
            <a:pPr marL="287338" indent="-274638">
              <a:spcBef>
                <a:spcPts val="0"/>
              </a:spcBef>
              <a:spcAft>
                <a:spcPts val="1400"/>
              </a:spcAft>
              <a:buFont typeface="Arial" panose="020B0604020202020204" pitchFamily="34" charset="0"/>
              <a:buChar char="•"/>
            </a:pPr>
            <a:r>
              <a:rPr lang="en-US" sz="1400" spc="-32" dirty="0">
                <a:solidFill>
                  <a:schemeClr val="tx2"/>
                </a:solidFill>
                <a:ea typeface="Amazon Ember Display" panose="020F0603020204020204" pitchFamily="34" charset="0"/>
                <a:cs typeface="Amazon Ember Display" panose="020F0603020204020204" pitchFamily="34" charset="0"/>
              </a:rPr>
              <a:t>Having the ability to switch back and forth between on-demand and provisioned capacity </a:t>
            </a:r>
            <a:br>
              <a:rPr lang="en-US" sz="1400" spc="-32" dirty="0">
                <a:solidFill>
                  <a:schemeClr val="tx2"/>
                </a:solidFill>
                <a:ea typeface="Amazon Ember Display" panose="020F0603020204020204" pitchFamily="34" charset="0"/>
                <a:cs typeface="Amazon Ember Display" panose="020F0603020204020204" pitchFamily="34" charset="0"/>
              </a:rPr>
            </a:br>
            <a:r>
              <a:rPr lang="en-US" sz="1400" spc="-32" dirty="0">
                <a:solidFill>
                  <a:schemeClr val="tx2"/>
                </a:solidFill>
                <a:ea typeface="Amazon Ember Display" panose="020F0603020204020204" pitchFamily="34" charset="0"/>
                <a:cs typeface="Amazon Ember Display" panose="020F0603020204020204" pitchFamily="34" charset="0"/>
              </a:rPr>
              <a:t>modes when entering new Regions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437504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spcBef>
                <a:spcPts val="0"/>
              </a:spcBef>
              <a:spcAft>
                <a:spcPts val="2880"/>
              </a:spcAft>
            </a:pPr>
            <a:r>
              <a:rPr lang="en-US" sz="1200" dirty="0">
                <a:solidFill>
                  <a:schemeClr val="tx1"/>
                </a:solidFill>
                <a:ea typeface="Amazon Ember Display" panose="020F0603020204020204" pitchFamily="34" charset="0"/>
                <a:cs typeface="Amazon Ember Display" panose="020F0603020204020204" pitchFamily="34" charset="0"/>
              </a:rPr>
              <a:t>Dropbox experienced a capacity crunch in its on-premises metadata store due to fast data growth. They had less than two years until their on-premises system would reach maximum capacity, so they pursued a fully managed cloud solution with AWS.</a:t>
            </a:r>
            <a:endParaRPr lang="en-US" sz="1200" spc="-32" dirty="0">
              <a:solidFill>
                <a:schemeClr val="tx1"/>
              </a:solidFill>
              <a:ea typeface="Amazon Ember Display" panose="020F0603020204020204" pitchFamily="34" charset="0"/>
              <a:cs typeface="Amazon Ember Display" panose="020F0603020204020204" pitchFamily="34" charset="0"/>
            </a:endParaRPr>
          </a:p>
          <a:p>
            <a:pPr>
              <a:spcBef>
                <a:spcPts val="0"/>
              </a:spcBef>
              <a:spcAft>
                <a:spcPts val="2880"/>
              </a:spcAft>
            </a:pPr>
            <a:r>
              <a:rPr lang="en-US" sz="1200" spc="-32" dirty="0">
                <a:solidFill>
                  <a:schemeClr val="accent5"/>
                </a:solidFill>
                <a:ea typeface="Amazon Ember Display" panose="020F0603020204020204" pitchFamily="34" charset="0"/>
                <a:cs typeface="Amazon Ember Display" panose="020F0603020204020204" pitchFamily="34" charset="0"/>
              </a:rPr>
              <a:t>Dropbox chose DynamoDB and Amazon S3:</a:t>
            </a:r>
          </a:p>
          <a:p>
            <a:pPr marL="342887" indent="-342887">
              <a:spcBef>
                <a:spcPts val="0"/>
              </a:spcBef>
              <a:buFont typeface="Arial" panose="020B0604020202020204" pitchFamily="34" charset="0"/>
              <a:buChar char="•"/>
            </a:pPr>
            <a:r>
              <a:rPr lang="en-US" sz="1200" spc="-32" dirty="0">
                <a:solidFill>
                  <a:schemeClr val="tx2"/>
                </a:solidFill>
                <a:ea typeface="Amazon Ember Display" panose="020F0603020204020204" pitchFamily="34" charset="0"/>
                <a:cs typeface="Amazon Ember Display" panose="020F0603020204020204" pitchFamily="34" charset="0"/>
              </a:rPr>
              <a:t>To migrate audit log data from a legacy database in less than 2 weeks, and launch metadata storage system in one year</a:t>
            </a:r>
          </a:p>
          <a:p>
            <a:pPr marL="342887" indent="-342887">
              <a:spcBef>
                <a:spcPts val="0"/>
              </a:spcBef>
              <a:buFont typeface="Arial" panose="020B0604020202020204" pitchFamily="34" charset="0"/>
              <a:buChar char="•"/>
            </a:pPr>
            <a:r>
              <a:rPr lang="en-US" sz="1200" spc="-32" dirty="0">
                <a:solidFill>
                  <a:schemeClr val="tx2"/>
                </a:solidFill>
                <a:ea typeface="Amazon Ember Display" panose="020F0603020204020204" pitchFamily="34" charset="0"/>
                <a:cs typeface="Amazon Ember Display" panose="020F0603020204020204" pitchFamily="34" charset="0"/>
              </a:rPr>
              <a:t>To scale for virtually unlimited user metadata, with high performance, ingesting data during migration of up to 600K queries per second </a:t>
            </a:r>
          </a:p>
          <a:p>
            <a:pPr marL="342887" indent="-342887">
              <a:buFont typeface="Arial" panose="020B0604020202020204" pitchFamily="34" charset="0"/>
              <a:buChar char="•"/>
            </a:pPr>
            <a:r>
              <a:rPr lang="en-US" sz="1200" spc="-32" dirty="0">
                <a:solidFill>
                  <a:schemeClr val="tx2"/>
                </a:solidFill>
                <a:ea typeface="Amazon Ember Display" panose="020F0603020204020204" pitchFamily="34" charset="0"/>
                <a:cs typeface="Amazon Ember Display" panose="020F0603020204020204" pitchFamily="34" charset="0"/>
              </a:rPr>
              <a:t>To save money, specifically millions of dollars in expansion costs and significantly reduced per-user gigabyte costs by a factor of 5.5</a:t>
            </a:r>
          </a:p>
          <a:p>
            <a:endParaRPr lang="en-US" dirty="0"/>
          </a:p>
          <a:p>
            <a:r>
              <a:rPr lang="en-US" dirty="0"/>
              <a:t>----</a:t>
            </a:r>
          </a:p>
          <a:p>
            <a:endParaRPr lang="en-US" dirty="0"/>
          </a:p>
          <a:p>
            <a:r>
              <a:rPr lang="en-US" dirty="0"/>
              <a:t>For reference</a:t>
            </a:r>
          </a:p>
          <a:p>
            <a:endParaRPr lang="en-US" dirty="0"/>
          </a:p>
          <a:p>
            <a:r>
              <a:rPr lang="en-US" dirty="0"/>
              <a:t>Dropbox AWS case study - https://</a:t>
            </a:r>
            <a:r>
              <a:rPr lang="en-US" dirty="0" err="1"/>
              <a:t>aws.amazon.com</a:t>
            </a:r>
            <a:r>
              <a:rPr lang="en-US" dirty="0"/>
              <a:t>/solutions/case-studies/</a:t>
            </a:r>
            <a:r>
              <a:rPr lang="en-US" dirty="0" err="1"/>
              <a:t>dropbox</a:t>
            </a:r>
            <a:r>
              <a:rPr lang="en-US" dirty="0"/>
              <a:t>-</a:t>
            </a:r>
            <a:r>
              <a:rPr lang="en-US" dirty="0" err="1"/>
              <a:t>dynamodb</a:t>
            </a:r>
            <a:r>
              <a:rPr lang="en-US" dirty="0"/>
              <a:t>-case-study/</a:t>
            </a:r>
          </a:p>
          <a:p>
            <a:endParaRPr lang="en-US" dirty="0"/>
          </a:p>
          <a:p>
            <a:r>
              <a:rPr lang="en-US" dirty="0"/>
              <a:t>Dropbox </a:t>
            </a:r>
            <a:r>
              <a:rPr lang="en-US" dirty="0" err="1"/>
              <a:t>re:Invent</a:t>
            </a:r>
            <a:r>
              <a:rPr lang="en-US" dirty="0"/>
              <a:t> 2020 session - https://</a:t>
            </a:r>
            <a:r>
              <a:rPr lang="en-US" dirty="0" err="1"/>
              <a:t>virtual.awsevents.com</a:t>
            </a:r>
            <a:r>
              <a:rPr lang="en-US" dirty="0"/>
              <a:t>/media/1_9qr7wzqh</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With more than 700 million registered users across 180 countries, Dropbox is on a mission to design a more enlightened way of keeping work moving and providing one place to keep life organized.</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991170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nSpc>
                <a:spcPct val="90000"/>
              </a:lnSpc>
              <a:spcBef>
                <a:spcPts val="0"/>
              </a:spcBef>
              <a:spcAft>
                <a:spcPts val="2880"/>
              </a:spcAft>
            </a:pPr>
            <a:r>
              <a:rPr lang="en-US" sz="1400" kern="1200" spc="-32" dirty="0">
                <a:solidFill>
                  <a:schemeClr val="tx2"/>
                </a:solidFill>
                <a:ea typeface="Amazon Ember Light" panose="020B0403020204020204" pitchFamily="34" charset="0"/>
                <a:cs typeface="Amazon Ember Light" panose="020B0403020204020204" pitchFamily="34" charset="0"/>
              </a:rPr>
              <a:t>Snap tackles massive-scale spikes </a:t>
            </a:r>
          </a:p>
          <a:p>
            <a:pPr>
              <a:lnSpc>
                <a:spcPct val="90000"/>
              </a:lnSpc>
              <a:spcBef>
                <a:spcPts val="0"/>
              </a:spcBef>
            </a:pPr>
            <a:r>
              <a:rPr lang="en-US" dirty="0"/>
              <a:t>Snap modernized Snapchat’s architecture using microservices built around services like </a:t>
            </a:r>
            <a:r>
              <a:rPr lang="en-US" dirty="0">
                <a:hlinkClick r:id="rId3"/>
              </a:rPr>
              <a:t>Amazon DynamoDB</a:t>
            </a:r>
            <a:endParaRPr lang="en-US" dirty="0"/>
          </a:p>
          <a:p>
            <a:pPr>
              <a:lnSpc>
                <a:spcPct val="90000"/>
              </a:lnSpc>
              <a:spcBef>
                <a:spcPts val="0"/>
              </a:spcBef>
            </a:pPr>
            <a:endParaRPr lang="en-US" sz="1200" kern="1200" spc="-32" dirty="0">
              <a:solidFill>
                <a:schemeClr val="tx2"/>
              </a:solidFill>
              <a:ea typeface="Amazon Ember Light" panose="020B0403020204020204" pitchFamily="34" charset="0"/>
              <a:cs typeface="Amazon Ember Light" panose="020B0403020204020204" pitchFamily="34" charset="0"/>
            </a:endParaRPr>
          </a:p>
          <a:p>
            <a:r>
              <a:rPr lang="en-US" dirty="0"/>
              <a:t>Migrating to Amazon DynamoDB has helped Snap optimize annual infrastructure costs significantly—in addition to providing low latency and operational reliability for core use cases like messaging and our friend graph."</a:t>
            </a:r>
            <a:br>
              <a:rPr lang="en-US" dirty="0"/>
            </a:br>
            <a:endParaRPr lang="en-US" dirty="0"/>
          </a:p>
          <a:p>
            <a:r>
              <a:rPr lang="en-US" b="1" dirty="0" err="1"/>
              <a:t>Saral</a:t>
            </a:r>
            <a:r>
              <a:rPr lang="en-US" b="1" dirty="0"/>
              <a:t> Jain</a:t>
            </a:r>
            <a:br>
              <a:rPr lang="en-US" dirty="0"/>
            </a:br>
            <a:r>
              <a:rPr lang="en-US" i="1" dirty="0"/>
              <a:t>Director of Engineering and Head of Infrastructure, Snap Inc.</a:t>
            </a:r>
            <a:endParaRPr lang="en-US" dirty="0"/>
          </a:p>
          <a:p>
            <a:pPr>
              <a:lnSpc>
                <a:spcPct val="90000"/>
              </a:lnSpc>
              <a:spcBef>
                <a:spcPts val="0"/>
              </a:spcBef>
            </a:pPr>
            <a:endParaRPr lang="en-US" sz="1200" kern="1200" spc="-32" dirty="0">
              <a:solidFill>
                <a:schemeClr val="tx2"/>
              </a:solidFill>
              <a:ea typeface="Amazon Ember Light" panose="020B0403020204020204" pitchFamily="34" charset="0"/>
              <a:cs typeface="Amazon Ember Light" panose="020B0403020204020204" pitchFamily="34" charset="0"/>
            </a:endParaRPr>
          </a:p>
          <a:p>
            <a:pPr>
              <a:lnSpc>
                <a:spcPct val="90000"/>
              </a:lnSpc>
            </a:pPr>
            <a:r>
              <a:rPr lang="en-US" sz="1200" kern="1200" spc="-32" dirty="0">
                <a:solidFill>
                  <a:schemeClr val="accent5"/>
                </a:solidFill>
                <a:ea typeface="Amazon Ember Light" panose="020B0403020204020204" pitchFamily="34" charset="0"/>
                <a:cs typeface="Amazon Ember Light" panose="020B0403020204020204" pitchFamily="34" charset="0"/>
              </a:rPr>
              <a:t>Reduce cost</a:t>
            </a:r>
          </a:p>
          <a:p>
            <a:pPr marL="551159" indent="-363206">
              <a:lnSpc>
                <a:spcPct val="90000"/>
              </a:lnSpc>
              <a:spcAft>
                <a:spcPts val="2880"/>
              </a:spcAft>
              <a:buFont typeface="Arial" panose="020B0604020202020204" pitchFamily="34" charset="0"/>
              <a:buChar char="•"/>
            </a:pPr>
            <a:r>
              <a:rPr lang="en-US" sz="1200" kern="1200" spc="-32" dirty="0">
                <a:solidFill>
                  <a:schemeClr val="tx2"/>
                </a:solidFill>
                <a:ea typeface="Amazon Ember Light" panose="020B0403020204020204" pitchFamily="34" charset="0"/>
                <a:cs typeface="Amazon Ember Light" panose="020B0403020204020204" pitchFamily="34" charset="0"/>
              </a:rPr>
              <a:t>Optimized annual infrastructure costs significantly </a:t>
            </a:r>
          </a:p>
          <a:p>
            <a:pPr>
              <a:lnSpc>
                <a:spcPct val="90000"/>
              </a:lnSpc>
            </a:pPr>
            <a:r>
              <a:rPr lang="en-US" sz="1200" kern="1200" spc="-32" dirty="0">
                <a:solidFill>
                  <a:schemeClr val="accent5"/>
                </a:solidFill>
                <a:ea typeface="Amazon Ember Light" panose="020B0403020204020204" pitchFamily="34" charset="0"/>
                <a:cs typeface="Amazon Ember Light" panose="020B0403020204020204" pitchFamily="34" charset="0"/>
              </a:rPr>
              <a:t>Tackle scale</a:t>
            </a:r>
          </a:p>
          <a:p>
            <a:pPr marL="551159" indent="-363206">
              <a:lnSpc>
                <a:spcPct val="90000"/>
              </a:lnSpc>
              <a:spcAft>
                <a:spcPts val="2880"/>
              </a:spcAft>
              <a:buFont typeface="Arial" panose="020B0604020202020204" pitchFamily="34" charset="0"/>
              <a:buChar char="•"/>
            </a:pPr>
            <a:r>
              <a:rPr lang="en-US" dirty="0"/>
              <a:t>Amazon DynamoDB to handle more than 10 million queries per second during peak hours—and with high availability and operational reliability</a:t>
            </a:r>
          </a:p>
          <a:p>
            <a:r>
              <a:rPr lang="en-US" dirty="0"/>
              <a:t>--- </a:t>
            </a:r>
          </a:p>
          <a:p>
            <a:endParaRPr lang="en-US" dirty="0"/>
          </a:p>
          <a:p>
            <a:r>
              <a:rPr lang="en-US" dirty="0"/>
              <a:t>For reference: </a:t>
            </a:r>
          </a:p>
          <a:p>
            <a:endParaRPr lang="en-US" dirty="0"/>
          </a:p>
          <a:p>
            <a:r>
              <a:rPr lang="en-US" dirty="0"/>
              <a:t>Snap case study - https://aws.amazon.com/solutions/case-studies/snap-dynamodb/?did=cr_card&amp;trk=cr_card    (note, there are several Snap case studies, this is the latest from 2022)</a:t>
            </a:r>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55561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a:xfrm>
            <a:off x="381000" y="4343400"/>
            <a:ext cx="6096000" cy="4114800"/>
          </a:xfrm>
        </p:spPr>
        <p:txBody>
          <a:bodyPr/>
          <a:lstStyle/>
          <a:p>
            <a:pPr marL="0" marR="0" lvl="0" indent="0" algn="l" defTabSz="3119323" rtl="0" eaLnBrk="1" fontAlgn="auto" latinLnBrk="0" hangingPunct="1">
              <a:lnSpc>
                <a:spcPct val="100000"/>
              </a:lnSpc>
              <a:spcBef>
                <a:spcPts val="0"/>
              </a:spcBef>
              <a:spcAft>
                <a:spcPts val="0"/>
              </a:spcAft>
              <a:buClrTx/>
              <a:buSzTx/>
              <a:buFontTx/>
              <a:buNone/>
              <a:tabLst/>
              <a:defRPr/>
            </a:pPr>
            <a:r>
              <a:rPr lang="en-US" sz="1050" kern="1200" baseline="0" dirty="0">
                <a:solidFill>
                  <a:schemeClr val="tx1"/>
                </a:solidFill>
                <a:effectLst/>
                <a:ea typeface="+mn-ea"/>
                <a:cs typeface="+mn-cs"/>
              </a:rPr>
              <a:t>Hundreds of thousands of customers have chosen DynamoDB, across industries and use cases.</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538887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Q&amp;A here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dirty="0"/>
          </a:p>
        </p:txBody>
      </p:sp>
    </p:spTree>
    <p:extLst>
      <p:ext uri="{BB962C8B-B14F-4D97-AF65-F5344CB8AC3E}">
        <p14:creationId xmlns:p14="http://schemas.microsoft.com/office/powerpoint/2010/main" val="3525846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a:xfrm>
            <a:off x="381000" y="4343400"/>
            <a:ext cx="6096000" cy="4114800"/>
          </a:xfrm>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050" kern="1200" dirty="0">
                <a:solidFill>
                  <a:schemeClr val="tx1"/>
                </a:solidFill>
                <a:effectLst/>
                <a:ea typeface="+mn-ea"/>
                <a:cs typeface="+mn-cs"/>
              </a:rPr>
              <a:t>Our vision is to help you manage ALL your data, regardless of where it lives. We recognize that you are living in a world that uses some combination on premises, one or more clouds, and 3</a:t>
            </a:r>
            <a:r>
              <a:rPr lang="en-US" sz="1050" kern="1200" baseline="30000" dirty="0">
                <a:solidFill>
                  <a:schemeClr val="tx1"/>
                </a:solidFill>
                <a:effectLst/>
                <a:ea typeface="+mn-ea"/>
                <a:cs typeface="+mn-cs"/>
              </a:rPr>
              <a:t>rd</a:t>
            </a:r>
            <a:r>
              <a:rPr lang="en-US" sz="1050" kern="1200" dirty="0">
                <a:solidFill>
                  <a:schemeClr val="tx1"/>
                </a:solidFill>
                <a:effectLst/>
                <a:ea typeface="+mn-ea"/>
                <a:cs typeface="+mn-cs"/>
              </a:rPr>
              <a:t> parties, and all of it needs to be cataloged and governed, breaking down historic silos.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5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050" kern="1200" dirty="0">
                <a:solidFill>
                  <a:schemeClr val="tx1"/>
                </a:solidFill>
                <a:effectLst/>
                <a:ea typeface="+mn-ea"/>
                <a:cs typeface="+mn-cs"/>
              </a:rPr>
              <a:t>Our goal is to meet you where you are, and help you reach your desired state.   It does not matter whether your applications are monolithic, client/server, 3 tier, or microservices, we can help.   It does not matter if your goal is replacing an aging server, deprecating a data center, or wanting to build an application for 100M’s of simultaneous users.  We have the approaches you are looking for.</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5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050" kern="1200" dirty="0">
                <a:solidFill>
                  <a:schemeClr val="tx1"/>
                </a:solidFill>
                <a:effectLst/>
                <a:ea typeface="+mn-ea"/>
                <a:cs typeface="+mn-cs"/>
              </a:rPr>
              <a:t>Many of our competitors want to convince you that their technology can solve any data challenge.  </a:t>
            </a:r>
            <a:r>
              <a:rPr lang="en-US" sz="1050" dirty="0">
                <a:effectLst/>
                <a:ea typeface="MS Mincho" panose="02020609040205080304" pitchFamily="49" charset="-128"/>
                <a:cs typeface="Times New Roman" panose="02020603050405020304" pitchFamily="18" charset="0"/>
              </a:rPr>
              <a:t>Our strategy has been to offer the right tool for the right job via a choice, both relational and non-relational. This strategy has resonated with customers to date – the top 1,000 AWS customers use ten or more database and analytics services.</a:t>
            </a:r>
          </a:p>
          <a:p>
            <a:endParaRPr lang="en-US" sz="1050" baseline="0" dirty="0"/>
          </a:p>
          <a:p>
            <a:pPr marL="0" marR="0">
              <a:spcBef>
                <a:spcPts val="0"/>
              </a:spcBef>
              <a:spcAft>
                <a:spcPts val="0"/>
              </a:spcAft>
            </a:pPr>
            <a:r>
              <a:rPr lang="en-US" sz="1050" dirty="0">
                <a:effectLst/>
                <a:latin typeface="+mn-lt"/>
                <a:ea typeface="Times New Roman" panose="02020603050405020304" pitchFamily="18" charset="0"/>
                <a:cs typeface="Calibri" panose="020F0502020204030204" pitchFamily="34" charset="0"/>
              </a:rPr>
              <a:t>By working with leaders across all industries and sizes, we’ve discovered at least </a:t>
            </a:r>
            <a:r>
              <a:rPr lang="en-US" sz="1050" b="0" i="1" dirty="0">
                <a:effectLst/>
                <a:latin typeface="+mn-lt"/>
                <a:ea typeface="Times New Roman" panose="02020603050405020304" pitchFamily="18" charset="0"/>
                <a:cs typeface="Calibri" panose="020F0502020204030204" pitchFamily="34" charset="0"/>
              </a:rPr>
              <a:t>three</a:t>
            </a:r>
            <a:r>
              <a:rPr lang="en-US" sz="1050" b="0" dirty="0">
                <a:effectLst/>
                <a:latin typeface="+mn-lt"/>
                <a:ea typeface="Times New Roman" panose="02020603050405020304" pitchFamily="18" charset="0"/>
                <a:cs typeface="Calibri" panose="020F0502020204030204" pitchFamily="34" charset="0"/>
              </a:rPr>
              <a:t> core elements of an end-to-end data </a:t>
            </a:r>
            <a:r>
              <a:rPr lang="en-US" sz="1050" dirty="0">
                <a:effectLst/>
                <a:latin typeface="+mn-lt"/>
                <a:ea typeface="Times New Roman" panose="02020603050405020304" pitchFamily="18" charset="0"/>
                <a:cs typeface="Calibri" panose="020F0502020204030204" pitchFamily="34" charset="0"/>
              </a:rPr>
              <a:t>strategy. </a:t>
            </a:r>
          </a:p>
          <a:p>
            <a:pPr marL="0" marR="0">
              <a:spcBef>
                <a:spcPts val="0"/>
              </a:spcBef>
              <a:spcAft>
                <a:spcPts val="0"/>
              </a:spcAft>
            </a:pPr>
            <a:r>
              <a:rPr lang="en-US" sz="1050" dirty="0">
                <a:effectLst/>
                <a:latin typeface="+mn-lt"/>
                <a:ea typeface="Times New Roman" panose="02020603050405020304" pitchFamily="18" charset="0"/>
                <a:cs typeface="Calibri" panose="020F0502020204030204" pitchFamily="34" charset="0"/>
              </a:rPr>
              <a:t> </a:t>
            </a:r>
          </a:p>
          <a:p>
            <a:pPr marL="342900" marR="0" lvl="0" indent="-342900">
              <a:spcBef>
                <a:spcPts val="0"/>
              </a:spcBef>
              <a:spcAft>
                <a:spcPts val="0"/>
              </a:spcAft>
              <a:buFont typeface="Symbol" pitchFamily="2" charset="2"/>
              <a:buChar char=""/>
            </a:pPr>
            <a:r>
              <a:rPr lang="en-US" sz="1050" dirty="0">
                <a:effectLst/>
                <a:latin typeface="+mn-lt"/>
                <a:ea typeface="Times New Roman" panose="02020603050405020304" pitchFamily="18" charset="0"/>
                <a:cs typeface="Calibri" panose="020F0502020204030204" pitchFamily="34" charset="0"/>
              </a:rPr>
              <a:t>First, you need </a:t>
            </a:r>
            <a:r>
              <a:rPr lang="en-US" sz="1050" b="1" dirty="0">
                <a:effectLst/>
                <a:latin typeface="+mn-lt"/>
                <a:ea typeface="Times New Roman" panose="02020603050405020304" pitchFamily="18" charset="0"/>
                <a:cs typeface="Calibri" panose="020F0502020204030204" pitchFamily="34" charset="0"/>
              </a:rPr>
              <a:t>a comprehensive set of services </a:t>
            </a:r>
            <a:r>
              <a:rPr lang="en-US" sz="1050" dirty="0">
                <a:effectLst/>
                <a:latin typeface="+mn-lt"/>
                <a:ea typeface="Times New Roman" panose="02020603050405020304" pitchFamily="18" charset="0"/>
                <a:cs typeface="Calibri" panose="020F0502020204030204" pitchFamily="34" charset="0"/>
              </a:rPr>
              <a:t>to meet your needs now and in the future;</a:t>
            </a:r>
          </a:p>
          <a:p>
            <a:pPr marL="0" marR="0">
              <a:spcBef>
                <a:spcPts val="0"/>
              </a:spcBef>
              <a:spcAft>
                <a:spcPts val="0"/>
              </a:spcAft>
            </a:pPr>
            <a:r>
              <a:rPr lang="en-US" sz="1050" dirty="0">
                <a:effectLst/>
                <a:latin typeface="+mn-lt"/>
                <a:ea typeface="Times New Roman" panose="02020603050405020304" pitchFamily="18" charset="0"/>
                <a:cs typeface="Calibri" panose="020F0502020204030204" pitchFamily="34" charset="0"/>
              </a:rPr>
              <a:t> </a:t>
            </a:r>
          </a:p>
          <a:p>
            <a:pPr marL="342900" marR="0" lvl="0" indent="-342900">
              <a:spcBef>
                <a:spcPts val="0"/>
              </a:spcBef>
              <a:spcAft>
                <a:spcPts val="0"/>
              </a:spcAft>
              <a:buFont typeface="Symbol" pitchFamily="2" charset="2"/>
              <a:buChar char=""/>
            </a:pPr>
            <a:r>
              <a:rPr lang="en-US" sz="1050" dirty="0">
                <a:effectLst/>
                <a:latin typeface="+mn-lt"/>
                <a:ea typeface="Times New Roman" panose="02020603050405020304" pitchFamily="18" charset="0"/>
                <a:cs typeface="Calibri" panose="020F0502020204030204" pitchFamily="34" charset="0"/>
              </a:rPr>
              <a:t>Second, solutions that </a:t>
            </a:r>
            <a:r>
              <a:rPr lang="en-US" sz="1050" b="1" dirty="0">
                <a:effectLst/>
                <a:latin typeface="+mn-lt"/>
                <a:ea typeface="Times New Roman" panose="02020603050405020304" pitchFamily="18" charset="0"/>
                <a:cs typeface="Calibri" panose="020F0502020204030204" pitchFamily="34" charset="0"/>
              </a:rPr>
              <a:t>integrate your data </a:t>
            </a:r>
            <a:r>
              <a:rPr lang="en-US" sz="1050" dirty="0">
                <a:effectLst/>
                <a:latin typeface="+mn-lt"/>
                <a:ea typeface="Times New Roman" panose="02020603050405020304" pitchFamily="18" charset="0"/>
                <a:cs typeface="Calibri" panose="020F0502020204030204" pitchFamily="34" charset="0"/>
              </a:rPr>
              <a:t>so you can easily access it, no matter where it lives;</a:t>
            </a:r>
          </a:p>
          <a:p>
            <a:pPr marL="0" marR="0">
              <a:spcBef>
                <a:spcPts val="0"/>
              </a:spcBef>
              <a:spcAft>
                <a:spcPts val="0"/>
              </a:spcAft>
            </a:pPr>
            <a:r>
              <a:rPr lang="en-US" sz="1050" dirty="0">
                <a:effectLst/>
                <a:latin typeface="+mn-lt"/>
                <a:ea typeface="Times New Roman" panose="02020603050405020304" pitchFamily="18" charset="0"/>
                <a:cs typeface="Calibri" panose="020F0502020204030204" pitchFamily="34" charset="0"/>
              </a:rPr>
              <a:t> </a:t>
            </a:r>
          </a:p>
          <a:p>
            <a:pPr marL="342900" marR="0" lvl="0" indent="-342900">
              <a:spcBef>
                <a:spcPts val="0"/>
              </a:spcBef>
              <a:spcAft>
                <a:spcPts val="0"/>
              </a:spcAft>
              <a:buFont typeface="Symbol" pitchFamily="2" charset="2"/>
              <a:buChar char=""/>
            </a:pPr>
            <a:r>
              <a:rPr lang="en-US" sz="1050" dirty="0">
                <a:effectLst/>
                <a:latin typeface="+mn-lt"/>
                <a:ea typeface="Times New Roman" panose="02020603050405020304" pitchFamily="18" charset="0"/>
                <a:cs typeface="Calibri" panose="020F0502020204030204" pitchFamily="34" charset="0"/>
              </a:rPr>
              <a:t>And third, </a:t>
            </a:r>
            <a:r>
              <a:rPr lang="en-US" sz="1050" b="1" dirty="0">
                <a:effectLst/>
                <a:latin typeface="+mn-lt"/>
                <a:ea typeface="Times New Roman" panose="02020603050405020304" pitchFamily="18" charset="0"/>
                <a:cs typeface="Calibri" panose="020F0502020204030204" pitchFamily="34" charset="0"/>
              </a:rPr>
              <a:t>the right governance strategy </a:t>
            </a:r>
            <a:r>
              <a:rPr lang="en-US" sz="1050" dirty="0">
                <a:effectLst/>
                <a:latin typeface="+mn-lt"/>
                <a:ea typeface="Times New Roman" panose="02020603050405020304" pitchFamily="18" charset="0"/>
                <a:cs typeface="Calibri" panose="020F0502020204030204" pitchFamily="34" charset="0"/>
              </a:rPr>
              <a:t>so you can free your teams to move faster with their data.   </a:t>
            </a:r>
          </a:p>
          <a:p>
            <a:pPr marL="457200" marR="0">
              <a:spcBef>
                <a:spcPts val="0"/>
              </a:spcBef>
              <a:spcAft>
                <a:spcPts val="0"/>
              </a:spcAft>
            </a:pPr>
            <a:r>
              <a:rPr lang="en-US" sz="1050" dirty="0">
                <a:solidFill>
                  <a:srgbClr val="000000"/>
                </a:solidFill>
                <a:effectLst/>
                <a:latin typeface="+mn-lt"/>
                <a:ea typeface="Times New Roman" panose="02020603050405020304" pitchFamily="18" charset="0"/>
                <a:cs typeface="Calibri" panose="020F0502020204030204" pitchFamily="34" charset="0"/>
              </a:rPr>
              <a:t> </a:t>
            </a:r>
            <a:endParaRPr lang="en-US" sz="1050" dirty="0">
              <a:effectLst/>
              <a:latin typeface="+mn-lt"/>
              <a:ea typeface="Times New Roman" panose="02020603050405020304" pitchFamily="18" charset="0"/>
              <a:cs typeface="Calibri" panose="020F0502020204030204" pitchFamily="34" charset="0"/>
            </a:endParaRPr>
          </a:p>
          <a:p>
            <a:endParaRPr lang="en-US" sz="1050" baseline="0"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0494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a:xfrm>
            <a:off x="381000" y="4343400"/>
            <a:ext cx="6096000" cy="4114800"/>
          </a:xfrm>
        </p:spPr>
        <p:txBody>
          <a:bodyPr/>
          <a:lstStyle/>
          <a:p>
            <a:r>
              <a:rPr lang="en-US" sz="1050" kern="1200" dirty="0">
                <a:solidFill>
                  <a:schemeClr val="tx1"/>
                </a:solidFill>
                <a:effectLst/>
                <a:latin typeface="+mn-lt"/>
                <a:ea typeface="+mn-ea"/>
                <a:cs typeface="+mn-cs"/>
              </a:rPr>
              <a:t>And this focus pays off. We are excited to share that Gartner named AWS as a leader for both vision and ability to execute for the </a:t>
            </a:r>
            <a:r>
              <a:rPr lang="en-US" sz="1050" b="1" i="1" kern="1200" dirty="0">
                <a:solidFill>
                  <a:schemeClr val="tx1"/>
                </a:solidFill>
                <a:effectLst/>
                <a:latin typeface="+mn-lt"/>
                <a:ea typeface="+mn-ea"/>
                <a:cs typeface="+mn-cs"/>
              </a:rPr>
              <a:t>first time ever.</a:t>
            </a:r>
            <a:endParaRPr lang="en-US" sz="1050"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228703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a:xfrm>
            <a:off x="381000" y="4343400"/>
            <a:ext cx="6096000" cy="4114800"/>
          </a:xfrm>
        </p:spPr>
        <p:txBody>
          <a:bodyPr/>
          <a:lstStyle/>
          <a:p>
            <a:r>
              <a:rPr lang="en-US" sz="1050" b="0" i="0" u="none" strike="noStrike" kern="1200" baseline="0" dirty="0">
                <a:solidFill>
                  <a:schemeClr val="tx1"/>
                </a:solidFill>
                <a:latin typeface="Amazon Ember Regular" charset="0"/>
                <a:ea typeface="+mn-ea"/>
                <a:cs typeface="+mn-cs"/>
              </a:rPr>
              <a:t>So how do you build a modern data strategy? A modern data strategy starts with migrating to the cloud, moving toward infrastructure that enables you to achieve the scale you need, at the right cost, while reducing operational burden. First, modernizing your data infrastructure allows you to remove costly undifferentiated heavy lifting. Organizations running legacy on-prem data stores, as well as those that are self-managing in the cloud, still need to take care of management tasks, such as database provisioning, patching, configuration or backups. AWS takes care of a lot of this for you. AWS unmatched experience, maturity, reliability, security, and performance is the solid foundation that you can depend on for your most important applications.</a:t>
            </a:r>
          </a:p>
          <a:p>
            <a:endParaRPr lang="en-US" sz="1050" dirty="0"/>
          </a:p>
          <a:p>
            <a:r>
              <a:rPr lang="en-US" sz="1050" b="0" i="0" u="none" strike="noStrike" kern="1200" baseline="0" dirty="0">
                <a:solidFill>
                  <a:schemeClr val="tx1"/>
                </a:solidFill>
                <a:latin typeface="Amazon Ember Regular" charset="0"/>
                <a:ea typeface="+mn-ea"/>
                <a:cs typeface="+mn-cs"/>
              </a:rPr>
              <a:t>From our early learnings operating infrastructure for Amazon.com, we realized that while the traditional relational databases were a valuable tool, there were a number of use-cases where they fell short. Scaling challenges of traditional old guard relational databases drove us to create new relational databases, reimagined for the cloud in Amazon Aurora and Amazon RDS. The ability to use the database engines we knew, with the elasticity, durability, and availability of managed cloud services, was a massive leap forward, and we knew customers would feel the same.</a:t>
            </a:r>
          </a:p>
          <a:p>
            <a:endParaRPr lang="en-US" sz="1050" dirty="0"/>
          </a:p>
          <a:p>
            <a:r>
              <a:rPr lang="en-US" sz="1050" b="0" i="0" u="none" strike="noStrike" kern="1200" baseline="0" dirty="0">
                <a:solidFill>
                  <a:schemeClr val="tx1"/>
                </a:solidFill>
                <a:latin typeface="Amazon Ember Regular" charset="0"/>
                <a:ea typeface="+mn-ea"/>
                <a:cs typeface="+mn-cs"/>
              </a:rPr>
              <a:t>For workloads where a tabular data model would be ineffective, we created Amazon DynamoDB, our fast, flexible, NoSQL database with consistent single digit millisecond performance at any scale. Over time, we continued to find use-cases where there were unmet needs at the intersection of data types, access patterns, and developer preferences, so we continued to create additional nonrelational databases to ensure customers were always able to use the right tool for the right job. Today, AWS customers have the choice of a number of non-relational database services that suit the precise data model, access patterns, and operational needs. These include </a:t>
            </a:r>
            <a:r>
              <a:rPr lang="en-US" sz="1050" b="0" i="0" u="none" strike="noStrike" kern="1200" baseline="0" dirty="0" err="1">
                <a:solidFill>
                  <a:schemeClr val="tx1"/>
                </a:solidFill>
                <a:latin typeface="Amazon Ember Regular" charset="0"/>
                <a:ea typeface="+mn-ea"/>
                <a:cs typeface="+mn-cs"/>
              </a:rPr>
              <a:t>Elasticache</a:t>
            </a:r>
            <a:r>
              <a:rPr lang="en-US" sz="1050" b="0" i="0" u="none" strike="noStrike" kern="1200" baseline="0" dirty="0">
                <a:solidFill>
                  <a:schemeClr val="tx1"/>
                </a:solidFill>
                <a:latin typeface="Amazon Ember Regular" charset="0"/>
                <a:ea typeface="+mn-ea"/>
                <a:cs typeface="+mn-cs"/>
              </a:rPr>
              <a:t> for in memory workloads, DocumentDB for JSON document workloads, and Neptune for graph databases.</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994248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a:xfrm>
            <a:off x="381000" y="4343400"/>
            <a:ext cx="6096000" cy="4114800"/>
          </a:xfrm>
        </p:spPr>
        <p:txBody>
          <a:bodyPr/>
          <a:lstStyle/>
          <a:p>
            <a:pPr lvl="0" defTabSz="914400">
              <a:spcAft>
                <a:spcPts val="300"/>
              </a:spcAft>
              <a:defRPr/>
            </a:pPr>
            <a:r>
              <a:rPr lang="en-US" sz="1050" dirty="0"/>
              <a:t>1/ As customers move to the cloud and </a:t>
            </a:r>
            <a:r>
              <a:rPr lang="en-US" sz="1050" u="sng" dirty="0"/>
              <a:t>lift and shift their databases to EC2</a:t>
            </a:r>
            <a:r>
              <a:rPr lang="en-US" sz="1050" dirty="0"/>
              <a:t>, they will start to see both reduction in costs AND increases in innovation.</a:t>
            </a:r>
            <a:br>
              <a:rPr lang="en-US" sz="1050" dirty="0"/>
            </a:br>
            <a:r>
              <a:rPr lang="en-US" sz="1050" dirty="0"/>
              <a:t>2/ From here as they move into </a:t>
            </a:r>
            <a:r>
              <a:rPr lang="en-US" sz="1050" b="1" dirty="0"/>
              <a:t>managed databases</a:t>
            </a:r>
            <a:r>
              <a:rPr lang="en-US" sz="1050" dirty="0"/>
              <a:t>, costs are further reduced and the velocity of innovation continues to accelerate.</a:t>
            </a:r>
            <a:br>
              <a:rPr lang="en-US" sz="1050" dirty="0"/>
            </a:br>
            <a:r>
              <a:rPr lang="en-US" sz="1050" dirty="0"/>
              <a:t>3/ Customers see the greatest savings in costs and the highest velocity of innovation with </a:t>
            </a:r>
            <a:r>
              <a:rPr lang="en-US" sz="1050" b="1" dirty="0"/>
              <a:t>cloud native databases </a:t>
            </a:r>
            <a:r>
              <a:rPr lang="en-US" sz="1050" dirty="0"/>
              <a:t>like Aurora and DynamoDB, when they break up the monolith and move to a microservices architecture that let’s them innovate on components simultaneously.</a:t>
            </a:r>
            <a:endParaRPr lang="en-US" sz="1050" dirty="0">
              <a:solidFill>
                <a:srgbClr val="000000"/>
              </a:solidFill>
            </a:endParaRP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989057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a:xfrm>
            <a:off x="381000" y="4343400"/>
            <a:ext cx="6096000" cy="411480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Arial"/>
                <a:ea typeface="+mn-ea"/>
                <a:cs typeface="+mn-cs"/>
              </a:rPr>
              <a:t>Amazon DynamoDB is a fully managed NoSQL database service running in the AWS Cloud. The complexity of running a massively scalable, distributed NoSQL database is managed by the service itself, allowing software developers to focus on building applications rather than managing infrastructure. NoSQL databases are designed for scale, but their architectures are sophisticated, and there can be significant operational overhead in running a large NoSQL cluster. Instead of having to become experts in advanced distributed computing concepts, the developer need only to learn DynamoDB’s straightforward API using the SDK for the programming language of choice. In addition to being easy to use, DynamoDB is also cost</a:t>
            </a:r>
            <a:r>
              <a:rPr lang="en-US" sz="1050" kern="1200" baseline="0" dirty="0">
                <a:solidFill>
                  <a:schemeClr val="tx1"/>
                </a:solidFill>
                <a:effectLst/>
                <a:latin typeface="Arial"/>
                <a:ea typeface="+mn-ea"/>
                <a:cs typeface="+mn-cs"/>
              </a:rPr>
              <a:t> </a:t>
            </a:r>
            <a:r>
              <a:rPr lang="en-US" sz="1050" kern="1200" dirty="0">
                <a:solidFill>
                  <a:schemeClr val="tx1"/>
                </a:solidFill>
                <a:effectLst/>
                <a:latin typeface="Arial"/>
                <a:ea typeface="+mn-ea"/>
                <a:cs typeface="+mn-cs"/>
              </a:rPr>
              <a:t>effective.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5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Arial"/>
                <a:ea typeface="+mn-ea"/>
                <a:cs typeface="+mn-cs"/>
              </a:rPr>
              <a:t>With DynamoDB, you pay for the storage you are consuming and the IO throughput you have provisioned. It is designed to scale elastically while maintaining high performance. When the storage and throughput requirements of an application are low, only a small amount of capacity needs to be provisioned in the DynamoDB service. As the number of users of an application grows and the required IO  throughput increases, additional capacity can be provisioned on the fly. This enables an application to seamlessly grow to support millions of users making thousands of concurrent requests to the database every second. DynamoDB is secure with support for end to end encryption and fine grained access control. Finally,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5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Arial"/>
                <a:ea typeface="+mn-ea"/>
                <a:cs typeface="+mn-cs"/>
              </a:rPr>
              <a:t>Core  Key Features: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50" kern="1200" dirty="0">
              <a:solidFill>
                <a:schemeClr val="tx1"/>
              </a:solidFill>
              <a:effectLst/>
              <a:latin typeface="Arial"/>
              <a:ea typeface="+mn-ea"/>
              <a:cs typeface="+mn-cs"/>
            </a:endParaRPr>
          </a:p>
          <a:p>
            <a:r>
              <a:rPr lang="en-US" sz="1050" b="0" i="0" u="sng" kern="1200" dirty="0">
                <a:solidFill>
                  <a:schemeClr val="tx1"/>
                </a:solidFill>
                <a:effectLst/>
                <a:latin typeface="Amazon Ember Display" panose="020F0603020204020204" pitchFamily="34" charset="0"/>
                <a:ea typeface="+mn-ea"/>
                <a:cs typeface="+mn-cs"/>
              </a:rPr>
              <a:t>Any scale from zero to infinity with Auto Scaling</a:t>
            </a:r>
          </a:p>
          <a:p>
            <a:r>
              <a:rPr lang="en-US" sz="1050" b="0" i="0" kern="1200" dirty="0">
                <a:solidFill>
                  <a:schemeClr val="tx1"/>
                </a:solidFill>
                <a:effectLst/>
                <a:latin typeface="Amazon Ember Display" panose="020F0603020204020204" pitchFamily="34" charset="0"/>
                <a:ea typeface="+mn-ea"/>
                <a:cs typeface="+mn-cs"/>
              </a:rPr>
              <a:t>Serverless billing and scaling with on-demand mode provides instant scale up and scale down allowing applications to handle usage spikes and charges for only the throughput used. Consistent single digit millisecond performance is delivered no matter the scale.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050" dirty="0"/>
          </a:p>
          <a:p>
            <a:r>
              <a:rPr lang="en-US" sz="1050" b="0" i="0" u="sng" kern="1200" dirty="0">
                <a:solidFill>
                  <a:schemeClr val="tx1"/>
                </a:solidFill>
                <a:effectLst/>
                <a:latin typeface="Amazon Ember Display" panose="020F0603020204020204" pitchFamily="34" charset="0"/>
                <a:ea typeface="+mn-ea"/>
                <a:cs typeface="+mn-cs"/>
              </a:rPr>
              <a:t>Physical data security with Encryption</a:t>
            </a:r>
          </a:p>
          <a:p>
            <a:r>
              <a:rPr lang="en-US" sz="1050" b="0" i="0" kern="1200" dirty="0">
                <a:solidFill>
                  <a:schemeClr val="tx1"/>
                </a:solidFill>
                <a:effectLst/>
                <a:latin typeface="Amazon Ember Display" panose="020F0603020204020204" pitchFamily="34" charset="0"/>
                <a:ea typeface="+mn-ea"/>
                <a:cs typeface="+mn-cs"/>
              </a:rPr>
              <a:t>DynamoDB encrypts all customer data at rest by default. Encryption at rest enhances the security of your data by using encryption keys stored in AWS Key Management Service. With encryption at rest, you can build security-sensitive applications that meet strict encryption compliance and regulatory requirements. The default encryption using AWS owned customer master keys is provided at no additional charge.</a:t>
            </a:r>
          </a:p>
          <a:p>
            <a:endParaRPr lang="en-US" sz="1050" b="0" i="0" kern="1200" dirty="0">
              <a:solidFill>
                <a:schemeClr val="tx1"/>
              </a:solidFill>
              <a:effectLst/>
              <a:latin typeface="Amazon Ember Display" panose="020F0603020204020204" pitchFamily="34" charset="0"/>
              <a:ea typeface="+mn-ea"/>
              <a:cs typeface="+mn-cs"/>
            </a:endParaRPr>
          </a:p>
          <a:p>
            <a:r>
              <a:rPr lang="en-US" sz="1050" b="0" i="0" u="sng" kern="1200" dirty="0">
                <a:solidFill>
                  <a:schemeClr val="tx1"/>
                </a:solidFill>
                <a:effectLst/>
                <a:latin typeface="Amazon Ember" panose="020B0603020204020204" pitchFamily="34" charset="0"/>
                <a:ea typeface="+mn-ea"/>
                <a:cs typeface="+mn-cs"/>
              </a:rPr>
              <a:t>Multi-region, active-active with Global Tables</a:t>
            </a:r>
          </a:p>
          <a:p>
            <a:r>
              <a:rPr lang="en-US" sz="1050" i="0" dirty="0"/>
              <a:t>Global tables provide </a:t>
            </a:r>
            <a:r>
              <a:rPr lang="en-US" sz="1050" dirty="0"/>
              <a:t>a fully managed solution for deploying a multi-Region, multi-active database, without having to build and maintain your own replication solution. You can specify the AWS Regions where you want the tables to be available and DynamoDB will propagate ongoing data changes to all of them.</a:t>
            </a:r>
          </a:p>
          <a:p>
            <a:endParaRPr lang="en-US" sz="1050" b="0" i="0" kern="1200" dirty="0">
              <a:solidFill>
                <a:schemeClr val="tx1"/>
              </a:solidFill>
              <a:effectLst/>
              <a:latin typeface="Amazon Ember Display" panose="020F0603020204020204" pitchFamily="34" charset="0"/>
              <a:ea typeface="+mn-ea"/>
              <a:cs typeface="+mn-cs"/>
            </a:endParaRPr>
          </a:p>
          <a:p>
            <a:r>
              <a:rPr lang="en-US" sz="1050" b="0" i="0" u="sng" kern="1200" dirty="0">
                <a:solidFill>
                  <a:schemeClr val="tx1"/>
                </a:solidFill>
                <a:effectLst/>
                <a:latin typeface="Amazon Ember Display" panose="020F0603020204020204" pitchFamily="34" charset="0"/>
                <a:ea typeface="+mn-ea"/>
                <a:cs typeface="+mn-cs"/>
              </a:rPr>
              <a:t>5 9’s of availability</a:t>
            </a:r>
          </a:p>
          <a:p>
            <a:r>
              <a:rPr lang="en-US" sz="1050" dirty="0"/>
              <a:t>DynamoDB provides an SLA of  at least 99.999% if the Global Tables SLA applies, or (b) at least 99.99% if the Standard SLA applies (the "Service Commitment"). In the event DynamoDB does not meet the Service Commitment, you will be eligible to receive a Service Credit.</a:t>
            </a:r>
          </a:p>
          <a:p>
            <a:endParaRPr lang="en-US" sz="1050" dirty="0"/>
          </a:p>
          <a:p>
            <a:r>
              <a:rPr lang="en-US" sz="1050" u="sng" dirty="0"/>
              <a:t>Serverless</a:t>
            </a:r>
          </a:p>
          <a:p>
            <a:r>
              <a:rPr lang="en-US" sz="1050" dirty="0"/>
              <a:t>DynamoDB was the first serverless database service, with infinite scaling with only single millisecond lag as workloads grow. With DynamoDB there are no downtime windows or maintenance window requirements. </a:t>
            </a:r>
          </a:p>
          <a:p>
            <a:endParaRPr lang="en-US" sz="1050" dirty="0"/>
          </a:p>
          <a:p>
            <a:r>
              <a:rPr lang="en-US" sz="1050" b="0" i="0" u="sng" kern="1200" dirty="0">
                <a:solidFill>
                  <a:schemeClr val="tx1"/>
                </a:solidFill>
                <a:effectLst/>
                <a:latin typeface="Amazon Ember Display" panose="020F0603020204020204" pitchFamily="34" charset="0"/>
                <a:ea typeface="+mn-ea"/>
                <a:cs typeface="+mn-cs"/>
              </a:rPr>
              <a:t>Pay-per-request, on-demand billing</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050" b="0" i="0" kern="1200" dirty="0">
                <a:solidFill>
                  <a:schemeClr val="tx1"/>
                </a:solidFill>
                <a:effectLst/>
                <a:latin typeface="Amazon Ember Display" panose="020F0603020204020204" pitchFamily="34" charset="0"/>
                <a:ea typeface="+mn-ea"/>
                <a:cs typeface="+mn-cs"/>
              </a:rPr>
              <a:t>Over time, DynamoDB's infrastructure automatically expands and adapts to changing or imbalanced access patterns. The table's capacity is applied to meet your applications access patterns.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050" b="0" i="0" kern="1200" dirty="0">
              <a:solidFill>
                <a:schemeClr val="tx1"/>
              </a:solidFill>
              <a:effectLst/>
              <a:latin typeface="Amazon Ember Display" panose="020F0603020204020204" pitchFamily="34" charset="0"/>
              <a:ea typeface="+mn-ea"/>
              <a:cs typeface="+mn-cs"/>
            </a:endParaRPr>
          </a:p>
          <a:p>
            <a:r>
              <a:rPr lang="en-US" sz="1050" b="0" i="0" u="sng" kern="1200" dirty="0">
                <a:solidFill>
                  <a:schemeClr val="tx1"/>
                </a:solidFill>
                <a:effectLst/>
                <a:latin typeface="Amazon Ember" panose="020B0603020204020204" pitchFamily="34" charset="0"/>
                <a:ea typeface="+mn-ea"/>
                <a:cs typeface="+mn-cs"/>
              </a:rPr>
              <a:t>Change tracking with triggers </a:t>
            </a:r>
          </a:p>
          <a:p>
            <a:r>
              <a:rPr lang="en-US" sz="1050" b="0" i="0" kern="1200" dirty="0">
                <a:solidFill>
                  <a:schemeClr val="tx1"/>
                </a:solidFill>
                <a:effectLst/>
                <a:latin typeface="Amazon Ember" panose="020B0603020204020204" pitchFamily="34" charset="0"/>
                <a:ea typeface="+mn-ea"/>
                <a:cs typeface="+mn-cs"/>
              </a:rPr>
              <a:t>DynamoDB now allows you to log all read and write requests to log files you can analyze, in addition to the ability to log all operator actions performed on your table.</a:t>
            </a:r>
          </a:p>
          <a:p>
            <a:endParaRPr lang="en-US" sz="1050" b="0" i="0" kern="1200" dirty="0">
              <a:solidFill>
                <a:schemeClr val="tx1"/>
              </a:solidFill>
              <a:effectLst/>
              <a:latin typeface="Amazon Ember" panose="020B0603020204020204" pitchFamily="34" charset="0"/>
              <a:ea typeface="+mn-ea"/>
              <a:cs typeface="+mn-cs"/>
            </a:endParaRPr>
          </a:p>
          <a:p>
            <a:r>
              <a:rPr lang="en-US" sz="1050" b="0" i="0" u="sng" kern="1200" dirty="0">
                <a:solidFill>
                  <a:schemeClr val="tx1"/>
                </a:solidFill>
                <a:effectLst/>
                <a:latin typeface="Amazon Ember Display" panose="020F0603020204020204" pitchFamily="34" charset="0"/>
                <a:ea typeface="+mn-ea"/>
                <a:cs typeface="+mn-cs"/>
              </a:rPr>
              <a:t>Flexible storage options with table classes and export/import to/from S3 bucket</a:t>
            </a:r>
          </a:p>
          <a:p>
            <a:r>
              <a:rPr lang="en-US" sz="1050" dirty="0"/>
              <a:t>Customers can ch</a:t>
            </a:r>
            <a:r>
              <a:rPr lang="en-US" sz="1050" b="0" i="0" kern="1200" dirty="0">
                <a:solidFill>
                  <a:schemeClr val="tx1"/>
                </a:solidFill>
                <a:effectLst/>
                <a:latin typeface="Amazon Ember Display" panose="020F0603020204020204" pitchFamily="34" charset="0"/>
                <a:ea typeface="+mn-ea"/>
                <a:cs typeface="+mn-cs"/>
              </a:rPr>
              <a:t>oose Standard IA (infrequent access) in place of default storage for each table, which is a billing model that reduces the cost of storage by 60% while charging 24% more for read and write operations.  For huge, infrequently accessed tables, this can save significant costs.  Read and write performance is the same in either mode.  </a:t>
            </a:r>
          </a:p>
          <a:p>
            <a:endParaRPr lang="en-US" sz="1050" b="0" i="0" kern="1200" dirty="0">
              <a:solidFill>
                <a:schemeClr val="tx1"/>
              </a:solidFill>
              <a:effectLst/>
              <a:latin typeface="Amazon Ember Display" panose="020F0603020204020204" pitchFamily="34" charset="0"/>
              <a:ea typeface="+mn-ea"/>
              <a:cs typeface="+mn-cs"/>
            </a:endParaRPr>
          </a:p>
          <a:p>
            <a:r>
              <a:rPr lang="en-US" sz="1050" dirty="0"/>
              <a:t>Exporting a DynamoDB table to an S3 bucket enables you to perform analytics and complex queries on your data using other AWS services such as Athena, AWS Glue, and Lake Formation. DynamoDB table export is a fully managed solution for exporting DynamoDB tables at scale, and is much faster than other workarounds involving table scans. Also, it should be noted that tiered storage </a:t>
            </a:r>
            <a:r>
              <a:rPr lang="en-US" sz="1050" b="0" i="0" kern="1200" dirty="0">
                <a:solidFill>
                  <a:schemeClr val="tx1"/>
                </a:solidFill>
                <a:effectLst/>
                <a:latin typeface="Amazon Ember Display" panose="020F0603020204020204" pitchFamily="34" charset="0"/>
                <a:ea typeface="+mn-ea"/>
                <a:cs typeface="+mn-cs"/>
              </a:rPr>
              <a:t>is a setting that allows customers to choose Standard IA (infrequent access) in place of default storage for each table, thus saving money for tables that are large and infrequently accessed.</a:t>
            </a:r>
          </a:p>
          <a:p>
            <a:endParaRPr lang="en-US" sz="1050" b="0" i="0" kern="1200" dirty="0">
              <a:solidFill>
                <a:schemeClr val="tx1"/>
              </a:solidFill>
              <a:effectLst/>
              <a:latin typeface="Amazon Ember Display" panose="020F0603020204020204" pitchFamily="34" charset="0"/>
              <a:ea typeface="+mn-ea"/>
              <a:cs typeface="+mn-cs"/>
            </a:endParaRPr>
          </a:p>
          <a:p>
            <a:r>
              <a:rPr lang="en-US" sz="1050" b="0" i="0" kern="1200" dirty="0">
                <a:solidFill>
                  <a:schemeClr val="tx1"/>
                </a:solidFill>
                <a:effectLst/>
                <a:latin typeface="Amazon Ember Display" panose="020F0603020204020204" pitchFamily="34" charset="0"/>
                <a:ea typeface="+mn-ea"/>
                <a:cs typeface="+mn-cs"/>
              </a:rPr>
              <a:t>Importing data from S3 is a new </a:t>
            </a:r>
            <a:r>
              <a:rPr lang="en-US" sz="1050" b="0" i="0" kern="1200">
                <a:solidFill>
                  <a:schemeClr val="tx1"/>
                </a:solidFill>
                <a:effectLst/>
                <a:latin typeface="Amazon Ember Display" panose="020F0603020204020204" pitchFamily="34" charset="0"/>
                <a:ea typeface="+mn-ea"/>
                <a:cs typeface="+mn-cs"/>
              </a:rPr>
              <a:t>fully managed feature </a:t>
            </a:r>
            <a:r>
              <a:rPr lang="en-US" sz="1050" b="0" i="0" kern="1200" dirty="0">
                <a:solidFill>
                  <a:schemeClr val="tx1"/>
                </a:solidFill>
                <a:effectLst/>
                <a:latin typeface="Amazon Ember Display" panose="020F0603020204020204" pitchFamily="34" charset="0"/>
                <a:ea typeface="+mn-ea"/>
                <a:cs typeface="+mn-cs"/>
              </a:rPr>
              <a:t>(added Q322</a:t>
            </a:r>
            <a:r>
              <a:rPr lang="en-US" sz="1050" b="0" i="0" kern="1200">
                <a:solidFill>
                  <a:schemeClr val="tx1"/>
                </a:solidFill>
                <a:effectLst/>
                <a:latin typeface="Amazon Ember Display" panose="020F0603020204020204" pitchFamily="34" charset="0"/>
                <a:ea typeface="+mn-ea"/>
                <a:cs typeface="+mn-cs"/>
              </a:rPr>
              <a:t>) that </a:t>
            </a:r>
            <a:r>
              <a:rPr lang="en-US" sz="1050" b="0" i="0" kern="1200" dirty="0">
                <a:solidFill>
                  <a:schemeClr val="tx1"/>
                </a:solidFill>
                <a:effectLst/>
                <a:latin typeface="Amazon Ember Display" panose="020F0603020204020204" pitchFamily="34" charset="0"/>
                <a:ea typeface="+mn-ea"/>
                <a:cs typeface="+mn-cs"/>
              </a:rPr>
              <a:t>doesn’t require writing code or managing infrastructure to import data into a new DynamoDB table. This process is 66% more cost effective than manual import using provisioned capacity.  Simply put, DynamoDB import from S3 provides the ability to bulk import terabytes of data from S3 into a new DynamoDB table with no code or servers required. </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82839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Display" panose="020F0603020204020204" pitchFamily="34" charset="0"/>
                <a:ea typeface="+mn-ea"/>
                <a:cs typeface="+mn-cs"/>
              </a:rPr>
              <a:t>Additional features and integrations have been added to expand the service’s capabilities since it launched in 2012. Let’s review some of these key features – </a:t>
            </a:r>
          </a:p>
          <a:p>
            <a:endParaRPr lang="en-US" sz="1200" b="0" i="0" kern="1200" dirty="0">
              <a:solidFill>
                <a:schemeClr val="tx1"/>
              </a:solidFill>
              <a:effectLst/>
              <a:latin typeface="Amazon Ember Display" panose="020F0603020204020204" pitchFamily="34" charset="0"/>
              <a:ea typeface="+mn-ea"/>
              <a:cs typeface="+mn-cs"/>
            </a:endParaRPr>
          </a:p>
          <a:p>
            <a:r>
              <a:rPr lang="en-US" sz="1200" b="0" i="0" u="sng" kern="1200" dirty="0">
                <a:solidFill>
                  <a:schemeClr val="tx1"/>
                </a:solidFill>
                <a:effectLst/>
                <a:latin typeface="Amazon Ember Display" panose="020F0603020204020204" pitchFamily="34" charset="0"/>
                <a:ea typeface="+mn-ea"/>
                <a:cs typeface="+mn-cs"/>
              </a:rPr>
              <a:t>On-demand backup and restore</a:t>
            </a:r>
          </a:p>
          <a:p>
            <a:r>
              <a:rPr lang="en-US" sz="1200" b="0" i="0" kern="1200" dirty="0">
                <a:solidFill>
                  <a:schemeClr val="tx1"/>
                </a:solidFill>
                <a:effectLst/>
                <a:latin typeface="Arial"/>
                <a:ea typeface="+mn-ea"/>
                <a:cs typeface="+mn-cs"/>
              </a:rPr>
              <a:t>On-demand backup allows you to create full backups of your DynamoDB tables’ data for data archiving, helping you meet your corporate and governmental regulatory requirements. You can back up tables from a few megabytes to hundreds of terabytes of data, with no impact on performance and availability to your production applications. On-demand backup processes back up requests in seconds regardless of the size of your tables so that you don’t have to worry about backup schedules or long-running processes. In addition, you can enable continuous backups for point-in-time recovery. This gives you the ability to restore to any point in the last 35 days down to the per second granularity. All backups are automatically encrypted, cataloged, easily discoverable, and retained until you explicitly delete them. You can execute backup and restore operations with a single click in the AWS Management Console or with a single API call.</a:t>
            </a:r>
          </a:p>
          <a:p>
            <a:endParaRPr lang="en-US" sz="1200" b="0" i="0" kern="1200" dirty="0">
              <a:solidFill>
                <a:schemeClr val="tx1"/>
              </a:solidFill>
              <a:effectLst/>
              <a:latin typeface="Amazon Ember Display" panose="020F0603020204020204" pitchFamily="34" charset="0"/>
              <a:ea typeface="+mn-ea"/>
              <a:cs typeface="+mn-cs"/>
            </a:endParaRPr>
          </a:p>
          <a:p>
            <a:r>
              <a:rPr lang="en-US" sz="1200" b="0" i="0" u="sng" kern="1200" dirty="0">
                <a:solidFill>
                  <a:schemeClr val="tx1"/>
                </a:solidFill>
                <a:effectLst/>
                <a:latin typeface="Amazon Ember Display" panose="020F0603020204020204" pitchFamily="34" charset="0"/>
                <a:ea typeface="+mn-ea"/>
                <a:cs typeface="+mn-cs"/>
              </a:rPr>
              <a:t>Point-in-time-recovery </a:t>
            </a:r>
          </a:p>
          <a:p>
            <a:r>
              <a:rPr lang="en-US" sz="1200" b="0" i="0" kern="1200" dirty="0">
                <a:solidFill>
                  <a:schemeClr val="tx1"/>
                </a:solidFill>
                <a:effectLst/>
                <a:latin typeface="Amazon Ember Display" panose="020F0603020204020204" pitchFamily="34" charset="0"/>
                <a:ea typeface="+mn-ea"/>
                <a:cs typeface="+mn-cs"/>
              </a:rPr>
              <a:t>Point-in-time recovery (PITR), an optional feature, helps protect your DynamoDB tables from accidental write or delete operations. PITR provides zero-impact continuous backups of your DynamoDB table data, and you can restore that table to any point in time up to the second during the preceding 35 days. You can enable PITR or initiate backup and restore operations with a single click in the AWS Management Console or a single API call.</a:t>
            </a:r>
          </a:p>
          <a:p>
            <a:endParaRPr lang="en-US" sz="1200" b="0" i="0" kern="1200" dirty="0">
              <a:solidFill>
                <a:schemeClr val="tx1"/>
              </a:solidFill>
              <a:effectLst/>
              <a:latin typeface="Amazon Ember Display" panose="020F0603020204020204" pitchFamily="34" charset="0"/>
              <a:ea typeface="+mn-ea"/>
              <a:cs typeface="+mn-cs"/>
            </a:endParaRPr>
          </a:p>
          <a:p>
            <a:r>
              <a:rPr lang="en-US" sz="1200" b="0" i="0" u="sng" kern="1200" dirty="0">
                <a:solidFill>
                  <a:schemeClr val="tx1"/>
                </a:solidFill>
                <a:effectLst/>
                <a:latin typeface="Amazon Ember Display" panose="020F0603020204020204" pitchFamily="34" charset="0"/>
                <a:ea typeface="+mn-ea"/>
                <a:cs typeface="+mn-cs"/>
              </a:rPr>
              <a:t>SQL Friendly Developer Tools with SQL Workbench</a:t>
            </a:r>
          </a:p>
          <a:p>
            <a:r>
              <a:rPr lang="en-US" sz="1200" dirty="0"/>
              <a:t>NoSQL Workbench for Amazon DynamoDB is a cross-platform client-side GUI application for modern database development and operations and is available for Windows, macOS, and Linux. NoSQL Workbench is a unified visual IDE tool that provides data modeling, data visualization, and query development features to help you design, create, query, and manage DynamoDB tables.</a:t>
            </a:r>
          </a:p>
          <a:p>
            <a:endParaRPr lang="en-US" sz="1200" b="0" i="0" kern="1200" dirty="0">
              <a:solidFill>
                <a:schemeClr val="tx1"/>
              </a:solidFill>
              <a:effectLst/>
              <a:latin typeface="Amazon Ember Display" panose="020F0603020204020204" pitchFamily="34" charset="0"/>
              <a:ea typeface="+mn-ea"/>
              <a:cs typeface="+mn-cs"/>
            </a:endParaRPr>
          </a:p>
          <a:p>
            <a:r>
              <a:rPr lang="en-US" sz="1200" b="0" i="0" u="sng" kern="1200" dirty="0">
                <a:solidFill>
                  <a:schemeClr val="tx1"/>
                </a:solidFill>
                <a:effectLst/>
                <a:latin typeface="Amazon Ember Display" panose="020F0603020204020204" pitchFamily="34" charset="0"/>
                <a:ea typeface="+mn-ea"/>
                <a:cs typeface="+mn-cs"/>
              </a:rPr>
              <a:t>Time to live (TTL)</a:t>
            </a:r>
          </a:p>
          <a:p>
            <a:r>
              <a:rPr lang="en-US" sz="1200" b="0" i="0" kern="1200" dirty="0">
                <a:solidFill>
                  <a:schemeClr val="tx1"/>
                </a:solidFill>
                <a:effectLst/>
                <a:latin typeface="Amazon Ember Display" panose="020F0603020204020204" pitchFamily="34" charset="0"/>
                <a:ea typeface="+mn-ea"/>
                <a:cs typeface="+mn-cs"/>
              </a:rPr>
              <a:t>Optional feature that finds and deletes data, based on expiration dates set in the application, for no extra charge. Provides an automated means to keep tables from growing unbounded</a:t>
            </a:r>
          </a:p>
          <a:p>
            <a:endParaRPr lang="en-US" sz="1200" b="0" i="0" kern="1200" dirty="0">
              <a:solidFill>
                <a:schemeClr val="tx1"/>
              </a:solidFill>
              <a:effectLst/>
              <a:latin typeface="Amazon Ember Display" panose="020F0603020204020204" pitchFamily="34" charset="0"/>
              <a:ea typeface="+mn-ea"/>
              <a:cs typeface="+mn-cs"/>
            </a:endParaRPr>
          </a:p>
          <a:p>
            <a:r>
              <a:rPr lang="en-US" sz="1200" b="0" i="0" u="sng" kern="1200" dirty="0">
                <a:solidFill>
                  <a:schemeClr val="tx1"/>
                </a:solidFill>
                <a:effectLst/>
                <a:latin typeface="Amazon Ember Display" panose="020F0603020204020204" pitchFamily="34" charset="0"/>
                <a:ea typeface="+mn-ea"/>
                <a:cs typeface="+mn-cs"/>
              </a:rPr>
              <a:t>In-memory performance with DAX</a:t>
            </a:r>
          </a:p>
          <a:p>
            <a:r>
              <a:rPr lang="en-US" sz="1200" b="0" i="0" kern="1200" dirty="0">
                <a:solidFill>
                  <a:schemeClr val="tx1"/>
                </a:solidFill>
                <a:effectLst/>
                <a:latin typeface="Amazon Ember Display" panose="020F0603020204020204" pitchFamily="34" charset="0"/>
                <a:ea typeface="+mn-ea"/>
                <a:cs typeface="+mn-cs"/>
              </a:rPr>
              <a:t>DAX, short for DynamoDB Accelerator is a fully managed, highly-available, in-memory cache for DynamoDB that delivers up to 10x performance improvement going from milliseconds to microseconds, even at millions of requests per second. DAX does all the heavy lifting required to add in-memory acceleration without requiring developers to manage cache invalidation, data population or cluster management. </a:t>
            </a:r>
          </a:p>
          <a:p>
            <a:endParaRPr lang="en-US" sz="1200" b="0" i="0" kern="1200" dirty="0">
              <a:solidFill>
                <a:schemeClr val="tx1"/>
              </a:solidFill>
              <a:effectLst/>
              <a:latin typeface="Amazon Ember Display" panose="020F0603020204020204" pitchFamily="34" charset="0"/>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u="sng" kern="1200" dirty="0">
                <a:solidFill>
                  <a:schemeClr val="tx1"/>
                </a:solidFill>
                <a:effectLst/>
                <a:latin typeface="Amazon Ember" panose="020B0603020204020204" pitchFamily="34" charset="0"/>
                <a:ea typeface="+mn-ea"/>
                <a:cs typeface="+mn-cs"/>
              </a:rPr>
              <a:t>Transaction integrity – ACID </a:t>
            </a:r>
            <a:endParaRPr lang="en-US" sz="1200" b="0" i="0" u="sng" kern="1200" dirty="0">
              <a:solidFill>
                <a:schemeClr val="tx1"/>
              </a:solidFill>
              <a:effectLst/>
              <a:latin typeface="Amazon Ember Display" panose="020F0603020204020204" pitchFamily="34" charset="0"/>
              <a:ea typeface="+mn-ea"/>
              <a:cs typeface="+mn-cs"/>
            </a:endParaRPr>
          </a:p>
          <a:p>
            <a:r>
              <a:rPr lang="en-US" sz="1200" b="0" i="0" kern="1200" dirty="0">
                <a:solidFill>
                  <a:schemeClr val="tx1"/>
                </a:solidFill>
                <a:effectLst/>
                <a:latin typeface="Amazon Ember Display" panose="020F0603020204020204" pitchFamily="34" charset="0"/>
                <a:ea typeface="+mn-ea"/>
                <a:cs typeface="+mn-cs"/>
              </a:rPr>
              <a:t>Transactional operations provide atomicity, consistency, isolation and durable guarantees within the region where the write is made originally. Transactions are not supported across regions in global tables.</a:t>
            </a:r>
          </a:p>
          <a:p>
            <a:endParaRPr lang="en-US" sz="1200" b="0" i="0" kern="1200" dirty="0">
              <a:solidFill>
                <a:schemeClr val="tx1"/>
              </a:solidFill>
              <a:effectLst/>
              <a:latin typeface="Amazon Ember Display" panose="020F0603020204020204" pitchFamily="34" charset="0"/>
              <a:ea typeface="+mn-ea"/>
              <a:cs typeface="+mn-cs"/>
            </a:endParaRPr>
          </a:p>
          <a:p>
            <a:r>
              <a:rPr lang="en-US" sz="1200" b="0" i="0" kern="1200" dirty="0">
                <a:solidFill>
                  <a:schemeClr val="tx1"/>
                </a:solidFill>
                <a:effectLst/>
                <a:latin typeface="Amazon Ember Display" panose="020F0603020204020204" pitchFamily="34" charset="0"/>
                <a:ea typeface="+mn-ea"/>
                <a:cs typeface="+mn-cs"/>
              </a:rPr>
              <a:t>Additional Integrations</a:t>
            </a:r>
          </a:p>
          <a:p>
            <a:endParaRPr lang="en-US" sz="1200" b="0" i="0" kern="1200" dirty="0">
              <a:solidFill>
                <a:schemeClr val="tx1"/>
              </a:solidFill>
              <a:effectLst/>
              <a:latin typeface="Amazon Ember Display" panose="020F0603020204020204" pitchFamily="34" charset="0"/>
              <a:ea typeface="+mn-ea"/>
              <a:cs typeface="+mn-cs"/>
            </a:endParaRPr>
          </a:p>
          <a:p>
            <a:r>
              <a:rPr lang="en-US" sz="1200" b="0" i="0" u="sng" kern="1200" dirty="0">
                <a:solidFill>
                  <a:schemeClr val="tx1"/>
                </a:solidFill>
                <a:effectLst/>
                <a:latin typeface="Amazon Ember Display" panose="020F0603020204020204" pitchFamily="34" charset="0"/>
                <a:ea typeface="+mn-ea"/>
                <a:cs typeface="+mn-cs"/>
              </a:rPr>
              <a:t>DDB Streams and Kinesis </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Amazon Ember Display" panose="020F0603020204020204" pitchFamily="34" charset="0"/>
                <a:ea typeface="+mn-ea"/>
                <a:cs typeface="+mn-cs"/>
              </a:rPr>
              <a:t>Developers can build event-driven routines to react to real time changes in a DynamoDB table with DynamoDB Streams or Kinesis Data Streams. </a:t>
            </a:r>
            <a:r>
              <a:rPr lang="en-US" sz="1200" b="0" i="0" kern="1200" dirty="0">
                <a:solidFill>
                  <a:schemeClr val="tx1"/>
                </a:solidFill>
                <a:effectLst/>
                <a:latin typeface="Amazon Ember" panose="020B0603020204020204" pitchFamily="34" charset="0"/>
                <a:ea typeface="+mn-ea"/>
                <a:cs typeface="+mn-cs"/>
              </a:rPr>
              <a:t>A custom Lambda function can perform any actions you specify, such as sending a notification or initiating a workflow. Note that </a:t>
            </a:r>
            <a:endParaRPr lang="en-US" sz="1200" b="0" i="0" kern="1200" dirty="0">
              <a:solidFill>
                <a:schemeClr val="tx1"/>
              </a:solidFill>
              <a:effectLst/>
              <a:latin typeface="Amazon Ember Display" panose="020F0603020204020204" pitchFamily="34" charset="0"/>
              <a:ea typeface="+mn-ea"/>
              <a:cs typeface="+mn-cs"/>
            </a:endParaRPr>
          </a:p>
          <a:p>
            <a:r>
              <a:rPr lang="en-US" sz="1200" b="0" i="0" kern="1200" dirty="0">
                <a:solidFill>
                  <a:schemeClr val="tx1"/>
                </a:solidFill>
                <a:effectLst/>
                <a:latin typeface="Amazon Ember Display" panose="020F0603020204020204" pitchFamily="34" charset="0"/>
                <a:ea typeface="+mn-ea"/>
                <a:cs typeface="+mn-cs"/>
              </a:rPr>
              <a:t>Streams is only for 24hrs of data for bringing data into Lambda and Kinesis is a formal integration to pull data from DynamoDB.</a:t>
            </a:r>
          </a:p>
          <a:p>
            <a:endParaRPr lang="en-US" sz="1200" b="0" i="0" kern="1200" dirty="0">
              <a:solidFill>
                <a:schemeClr val="tx1"/>
              </a:solidFill>
              <a:effectLst/>
              <a:latin typeface="Amazon Ember Display" panose="020F0603020204020204" pitchFamily="34" charset="0"/>
              <a:ea typeface="+mn-ea"/>
              <a:cs typeface="+mn-cs"/>
            </a:endParaRPr>
          </a:p>
          <a:p>
            <a:r>
              <a:rPr lang="en-US" sz="1200" b="0" i="0" u="sng" kern="1200" dirty="0">
                <a:solidFill>
                  <a:schemeClr val="tx1"/>
                </a:solidFill>
                <a:effectLst/>
                <a:latin typeface="Amazon Ember" panose="020B0603020204020204" pitchFamily="34" charset="0"/>
                <a:ea typeface="+mn-ea"/>
                <a:cs typeface="+mn-cs"/>
              </a:rPr>
              <a:t>CloudWatch Contributor Insights</a:t>
            </a:r>
          </a:p>
          <a:p>
            <a:r>
              <a:rPr lang="en-US" sz="1200" b="0" i="0" kern="1200" dirty="0">
                <a:solidFill>
                  <a:schemeClr val="tx1"/>
                </a:solidFill>
                <a:effectLst/>
                <a:latin typeface="Amazon Ember" panose="020B0603020204020204" pitchFamily="34" charset="0"/>
                <a:ea typeface="+mn-ea"/>
                <a:cs typeface="+mn-cs"/>
              </a:rPr>
              <a:t>CCI is an add-on that shows the most frequently accessed keys from your table's usage patterns, so you can understand any hot key issues and troubleshoot any throttling issues.</a:t>
            </a:r>
          </a:p>
          <a:p>
            <a:endParaRPr lang="en-US" sz="1200" b="0" i="0" u="sng" kern="1200" dirty="0">
              <a:solidFill>
                <a:schemeClr val="tx1"/>
              </a:solidFill>
              <a:effectLst/>
              <a:latin typeface="Amazon Ember" panose="020B0603020204020204" pitchFamily="34" charset="0"/>
              <a:ea typeface="+mn-ea"/>
              <a:cs typeface="+mn-cs"/>
            </a:endParaRPr>
          </a:p>
          <a:p>
            <a:endParaRPr lang="en-US" sz="1200" b="0" i="0" kern="1200" dirty="0">
              <a:solidFill>
                <a:schemeClr val="tx1"/>
              </a:solidFill>
              <a:effectLst/>
              <a:latin typeface="Amazon Ember" panose="020B0603020204020204" pitchFamily="34" charset="0"/>
              <a:ea typeface="+mn-ea"/>
              <a:cs typeface="+mn-cs"/>
            </a:endParaRPr>
          </a:p>
        </p:txBody>
      </p:sp>
      <p:sp>
        <p:nvSpPr>
          <p:cNvPr id="4" name="Slide Number Placeholder 3"/>
          <p:cNvSpPr>
            <a:spLocks noGrp="1"/>
          </p:cNvSpPr>
          <p:nvPr>
            <p:ph type="sldNum" sz="quarter" idx="5"/>
          </p:nvPr>
        </p:nvSpPr>
        <p:spPr/>
        <p:txBody>
          <a:bodyPr/>
          <a:lstStyle/>
          <a:p>
            <a:fld id="{3E533A5A-E87D-48CF-9328-24DB6E83CE30}" type="slidenum">
              <a:rPr lang="en-GB" smtClean="0"/>
              <a:t>7</a:t>
            </a:fld>
            <a:endParaRPr lang="en-GB"/>
          </a:p>
        </p:txBody>
      </p:sp>
    </p:spTree>
    <p:extLst>
      <p:ext uri="{BB962C8B-B14F-4D97-AF65-F5344CB8AC3E}">
        <p14:creationId xmlns:p14="http://schemas.microsoft.com/office/powerpoint/2010/main" val="268512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Global tables build on DynamoDB’s global footprint to provide you with a fully managed, multi-region, and multi-master database that provides fast, local, read and write performance for massively scaled, global applications. Global tables replicate your DynamoDB tables automatically across your choice of AWS Regions. Global tables eliminate the difficult work of replicating data between regions and resolving update conflicts, enabling you to focus on your application’s business logic. In addition, global tables enable your applications to stay highly available even in the unlikely event of isolation or degradation of an entire Region.</a:t>
            </a:r>
            <a:endParaRPr lang="en-US" dirty="0"/>
          </a:p>
          <a:p>
            <a:endParaRPr lang="en-US" sz="1100" b="0" i="0" u="none" strike="noStrike" kern="1200" baseline="0" dirty="0">
              <a:solidFill>
                <a:schemeClr val="tx1"/>
              </a:solidFill>
              <a:latin typeface="Amazon Ember" panose="020B0603020204020204" pitchFamily="34" charset="0"/>
              <a:ea typeface="+mn-ea"/>
              <a:cs typeface="+mn-cs"/>
            </a:endParaRPr>
          </a:p>
          <a:p>
            <a:endParaRPr lang="en-US" sz="1100" b="0" i="0" u="none" strike="noStrike" kern="1200" baseline="0" dirty="0">
              <a:solidFill>
                <a:schemeClr val="tx1"/>
              </a:solidFill>
              <a:latin typeface="Amazon Ember" panose="020B06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221880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spcBef>
                <a:spcPts val="1867"/>
              </a:spcBef>
            </a:pPr>
            <a:r>
              <a:rPr lang="en-US" dirty="0"/>
              <a:t>Customer use cases for Amazon DynamoDB span across multiple industries. </a:t>
            </a:r>
          </a:p>
          <a:p>
            <a:pPr>
              <a:spcBef>
                <a:spcPts val="1867"/>
              </a:spcBef>
            </a:pPr>
            <a:endParaRPr lang="en-US" dirty="0"/>
          </a:p>
          <a:p>
            <a:pPr>
              <a:spcBef>
                <a:spcPts val="1867"/>
              </a:spcBef>
            </a:pPr>
            <a:r>
              <a:rPr lang="en-US" dirty="0"/>
              <a:t>Here are examples of some of the key use cases where Amazon DynamoDB is an excellent fit, along with specific customer references for each.</a:t>
            </a:r>
          </a:p>
          <a:p>
            <a:endParaRPr lang="en-US" dirty="0"/>
          </a:p>
          <a:p>
            <a:endParaRPr lang="en-US" sz="1100" b="0" i="0" u="none" strike="noStrike" kern="1200" baseline="0" dirty="0">
              <a:solidFill>
                <a:schemeClr val="tx1"/>
              </a:solidFill>
              <a:latin typeface="Amazon Ember" panose="020B0603020204020204" pitchFamily="34" charset="0"/>
              <a:ea typeface="+mn-ea"/>
              <a:cs typeface="+mn-cs"/>
            </a:endParaRPr>
          </a:p>
          <a:p>
            <a:endParaRPr lang="en-US" sz="1100" b="0" i="0" u="none" strike="noStrike" kern="1200" baseline="0" dirty="0">
              <a:solidFill>
                <a:schemeClr val="tx1"/>
              </a:solidFill>
              <a:latin typeface="Amazon Ember" panose="020B06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3760907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599180" y="6389813"/>
            <a:ext cx="2756077" cy="184666"/>
          </a:xfrm>
          <a:prstGeom prst="rect">
            <a:avLst/>
          </a:prstGeom>
          <a:noFill/>
        </p:spPr>
        <p:txBody>
          <a:bodyPr wrap="square" rtlCol="0">
            <a:spAutoFit/>
          </a:bodyPr>
          <a:lstStyle/>
          <a:p>
            <a:pPr algn="ctr"/>
            <a:r>
              <a:rPr lang="en-US" sz="600" b="0" i="0" dirty="0">
                <a:solidFill>
                  <a:schemeClr val="tx2"/>
                </a:solidFill>
                <a:latin typeface="Amazon Ember Display" panose="020F0603020204020204" pitchFamily="34" charset="0"/>
              </a:rPr>
              <a:t>© 2023, Amazon Web Services, Inc. or its affiliates. All rights reserved. </a:t>
            </a:r>
          </a:p>
        </p:txBody>
      </p:sp>
      <p:sp>
        <p:nvSpPr>
          <p:cNvPr id="14" name="Text Placeholder 9">
            <a:extLst>
              <a:ext uri="{FF2B5EF4-FFF2-40B4-BE49-F238E27FC236}">
                <a16:creationId xmlns:a16="http://schemas.microsoft.com/office/drawing/2014/main" id="{EE317572-241A-416F-97CD-64B41E96407A}"/>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7" name="Text Placeholder 11">
            <a:extLst>
              <a:ext uri="{FF2B5EF4-FFF2-40B4-BE49-F238E27FC236}">
                <a16:creationId xmlns:a16="http://schemas.microsoft.com/office/drawing/2014/main" id="{DDA33959-E598-442C-ACCB-2D9F2D6B9021}"/>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48640" y="448056"/>
            <a:ext cx="10972800" cy="535531"/>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2/14/2023</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
        <p:nvSpPr>
          <p:cNvPr id="6" name="Slide Number Placeholder 6">
            <a:extLst>
              <a:ext uri="{FF2B5EF4-FFF2-40B4-BE49-F238E27FC236}">
                <a16:creationId xmlns:a16="http://schemas.microsoft.com/office/drawing/2014/main" id="{4D87ACC8-0538-42FB-8A41-27B6B6ADC839}"/>
              </a:ext>
            </a:extLst>
          </p:cNvPr>
          <p:cNvSpPr txBox="1">
            <a:spLocks/>
          </p:cNvSpPr>
          <p:nvPr userDrawn="1"/>
        </p:nvSpPr>
        <p:spPr>
          <a:xfrm>
            <a:off x="11361787" y="6323162"/>
            <a:ext cx="582860" cy="411728"/>
          </a:xfrm>
          <a:prstGeom prst="rect">
            <a:avLst/>
          </a:prstGeom>
          <a:solidFill>
            <a:srgbClr val="232F3E"/>
          </a:solidFill>
        </p:spPr>
        <p:txBody>
          <a:bodyPr vert="horz" lIns="76200" tIns="38100" rIns="76200" bIns="38100" rtlCol="0" anchor="ctr"/>
          <a:lstStyle>
            <a:defPPr>
              <a:defRPr lang="en-US"/>
            </a:defPPr>
            <a:lvl1pPr marL="0" algn="r" defTabSz="731520" rtl="0" eaLnBrk="1" latinLnBrk="0" hangingPunct="1">
              <a:defRPr sz="10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761970">
              <a:defRPr/>
            </a:pPr>
            <a:fld id="{7834CDD4-D76F-4459-B025-0310E913C243}" type="slidenum">
              <a:rPr lang="en-US" sz="833">
                <a:latin typeface="Amazon Ember"/>
              </a:rPr>
              <a:pPr defTabSz="761970">
                <a:defRPr/>
              </a:pPr>
              <a:t>‹#›</a:t>
            </a:fld>
            <a:endParaRPr lang="en-US" sz="833" dirty="0">
              <a:latin typeface="Amazon Ember"/>
            </a:endParaRP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3215897" cy="369332"/>
          </a:xfrm>
        </p:spPr>
        <p:txBody>
          <a:bodyPr anchor="b" anchorCtr="0"/>
          <a:lstStyle>
            <a:lvl1pPr marL="0" indent="0">
              <a:buNone/>
              <a:defRPr sz="2000"/>
            </a:lvl1pPr>
          </a:lstStyle>
          <a:p>
            <a:pPr lvl="0"/>
            <a:r>
              <a:rPr lang="en-US" dirty="0"/>
              <a:t>Speaker name (pronouns)</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3215897"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i="0" dirty="0">
                <a:solidFill>
                  <a:schemeClr val="tx1"/>
                </a:solidFill>
                <a:latin typeface="Amazon Ember Display" panose="020F0603020204020204" pitchFamily="34" charset="0"/>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2"/>
            <a:ext cx="2745850" cy="184666"/>
          </a:xfrm>
          <a:prstGeom prst="rect">
            <a:avLst/>
          </a:prstGeom>
          <a:noFill/>
        </p:spPr>
        <p:txBody>
          <a:bodyPr wrap="square" rtlCol="0">
            <a:spAutoFit/>
          </a:bodyPr>
          <a:lstStyle/>
          <a:p>
            <a:pPr algn="ctr"/>
            <a:r>
              <a:rPr lang="en-US" sz="600" b="0" i="0" dirty="0">
                <a:solidFill>
                  <a:schemeClr val="tx2"/>
                </a:solidFill>
                <a:latin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314211"/>
            <a:ext cx="10972800" cy="535531"/>
          </a:xfrm>
          <a:prstGeom prst="rect">
            <a:avLst/>
          </a:prstGeom>
        </p:spPr>
        <p:txBody>
          <a:bodyPr vert="horz" wrap="square" lIns="0" tIns="45720" rIns="0" bIns="45720" rtlCol="0" anchor="t"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594360" y="1259203"/>
            <a:ext cx="10972800" cy="2203680"/>
          </a:xfrm>
          <a:prstGeom prst="rect">
            <a:avLst/>
          </a:prstGeom>
        </p:spPr>
        <p:txBody>
          <a:bodyPr vert="horz" wrap="square" lIns="0" tIns="45720" rIns="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915C29CE-3041-7140-9BA9-DCB3249F163A}" type="datetime1">
              <a:rPr lang="en-US" smtClean="0"/>
              <a:pPr/>
              <a:t>2/14/2023</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4894394" y="6389813"/>
            <a:ext cx="2403223" cy="184666"/>
          </a:xfrm>
          <a:prstGeom prst="rect">
            <a:avLst/>
          </a:prstGeom>
          <a:noFill/>
        </p:spPr>
        <p:txBody>
          <a:bodyPr wrap="none" rtlCol="0">
            <a:spAutoFit/>
          </a:bodyPr>
          <a:lstStyle/>
          <a:p>
            <a:pPr algn="ctr"/>
            <a:r>
              <a:rPr lang="en-US" sz="600" b="0" i="0" dirty="0">
                <a:latin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7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b="0" i="0" kern="120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b="0" i="0" kern="120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b="0" i="0" kern="120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b="0" i="0" kern="120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b="0" i="0" kern="120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image" Target="../media/image59.png"/><Relationship Id="rId21" Type="http://schemas.openxmlformats.org/officeDocument/2006/relationships/image" Target="../media/image54.png"/><Relationship Id="rId42" Type="http://schemas.openxmlformats.org/officeDocument/2006/relationships/image" Target="../media/image75.png"/><Relationship Id="rId47" Type="http://schemas.openxmlformats.org/officeDocument/2006/relationships/image" Target="../media/image80.png"/><Relationship Id="rId63" Type="http://schemas.openxmlformats.org/officeDocument/2006/relationships/image" Target="../media/image96.png"/><Relationship Id="rId68" Type="http://schemas.openxmlformats.org/officeDocument/2006/relationships/image" Target="../media/image101.png"/><Relationship Id="rId84" Type="http://schemas.openxmlformats.org/officeDocument/2006/relationships/image" Target="../media/image117.png"/><Relationship Id="rId89" Type="http://schemas.openxmlformats.org/officeDocument/2006/relationships/image" Target="../media/image122.png"/><Relationship Id="rId16" Type="http://schemas.openxmlformats.org/officeDocument/2006/relationships/image" Target="../media/image49.png"/><Relationship Id="rId11" Type="http://schemas.openxmlformats.org/officeDocument/2006/relationships/image" Target="../media/image44.png"/><Relationship Id="rId32" Type="http://schemas.openxmlformats.org/officeDocument/2006/relationships/image" Target="../media/image65.png"/><Relationship Id="rId37" Type="http://schemas.openxmlformats.org/officeDocument/2006/relationships/image" Target="../media/image70.png"/><Relationship Id="rId53" Type="http://schemas.openxmlformats.org/officeDocument/2006/relationships/image" Target="../media/image86.png"/><Relationship Id="rId58" Type="http://schemas.openxmlformats.org/officeDocument/2006/relationships/image" Target="../media/image91.png"/><Relationship Id="rId74" Type="http://schemas.openxmlformats.org/officeDocument/2006/relationships/image" Target="../media/image107.png"/><Relationship Id="rId79" Type="http://schemas.openxmlformats.org/officeDocument/2006/relationships/image" Target="../media/image112.png"/><Relationship Id="rId102" Type="http://schemas.openxmlformats.org/officeDocument/2006/relationships/image" Target="../media/image135.png"/><Relationship Id="rId5" Type="http://schemas.openxmlformats.org/officeDocument/2006/relationships/image" Target="../media/image39.png"/><Relationship Id="rId90" Type="http://schemas.openxmlformats.org/officeDocument/2006/relationships/image" Target="../media/image123.png"/><Relationship Id="rId95" Type="http://schemas.openxmlformats.org/officeDocument/2006/relationships/image" Target="../media/image128.png"/><Relationship Id="rId22" Type="http://schemas.openxmlformats.org/officeDocument/2006/relationships/image" Target="../media/image55.png"/><Relationship Id="rId27" Type="http://schemas.openxmlformats.org/officeDocument/2006/relationships/image" Target="../media/image60.png"/><Relationship Id="rId43" Type="http://schemas.openxmlformats.org/officeDocument/2006/relationships/image" Target="../media/image76.png"/><Relationship Id="rId48" Type="http://schemas.openxmlformats.org/officeDocument/2006/relationships/image" Target="../media/image81.png"/><Relationship Id="rId64" Type="http://schemas.openxmlformats.org/officeDocument/2006/relationships/image" Target="../media/image97.png"/><Relationship Id="rId69" Type="http://schemas.openxmlformats.org/officeDocument/2006/relationships/image" Target="../media/image102.png"/><Relationship Id="rId80" Type="http://schemas.openxmlformats.org/officeDocument/2006/relationships/image" Target="../media/image113.png"/><Relationship Id="rId85" Type="http://schemas.openxmlformats.org/officeDocument/2006/relationships/image" Target="../media/image118.png"/><Relationship Id="rId12" Type="http://schemas.openxmlformats.org/officeDocument/2006/relationships/image" Target="../media/image45.png"/><Relationship Id="rId17" Type="http://schemas.openxmlformats.org/officeDocument/2006/relationships/image" Target="../media/image50.png"/><Relationship Id="rId33" Type="http://schemas.openxmlformats.org/officeDocument/2006/relationships/image" Target="../media/image66.png"/><Relationship Id="rId38" Type="http://schemas.openxmlformats.org/officeDocument/2006/relationships/image" Target="../media/image71.png"/><Relationship Id="rId59" Type="http://schemas.openxmlformats.org/officeDocument/2006/relationships/image" Target="../media/image92.png"/><Relationship Id="rId103" Type="http://schemas.openxmlformats.org/officeDocument/2006/relationships/image" Target="../media/image136.png"/><Relationship Id="rId20" Type="http://schemas.openxmlformats.org/officeDocument/2006/relationships/image" Target="../media/image53.png"/><Relationship Id="rId41" Type="http://schemas.openxmlformats.org/officeDocument/2006/relationships/image" Target="../media/image74.png"/><Relationship Id="rId54" Type="http://schemas.openxmlformats.org/officeDocument/2006/relationships/image" Target="../media/image87.png"/><Relationship Id="rId62" Type="http://schemas.openxmlformats.org/officeDocument/2006/relationships/image" Target="../media/image95.png"/><Relationship Id="rId70" Type="http://schemas.openxmlformats.org/officeDocument/2006/relationships/image" Target="../media/image103.png"/><Relationship Id="rId75" Type="http://schemas.openxmlformats.org/officeDocument/2006/relationships/image" Target="../media/image108.png"/><Relationship Id="rId83" Type="http://schemas.openxmlformats.org/officeDocument/2006/relationships/image" Target="../media/image116.png"/><Relationship Id="rId88" Type="http://schemas.openxmlformats.org/officeDocument/2006/relationships/image" Target="../media/image121.png"/><Relationship Id="rId91" Type="http://schemas.openxmlformats.org/officeDocument/2006/relationships/image" Target="../media/image124.png"/><Relationship Id="rId96" Type="http://schemas.openxmlformats.org/officeDocument/2006/relationships/image" Target="../media/image129.png"/><Relationship Id="rId1" Type="http://schemas.openxmlformats.org/officeDocument/2006/relationships/slideLayout" Target="../slideLayouts/slideLayout2.xml"/><Relationship Id="rId6" Type="http://schemas.microsoft.com/office/2007/relationships/hdphoto" Target="../media/hdphoto3.wdp"/><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57" Type="http://schemas.openxmlformats.org/officeDocument/2006/relationships/image" Target="../media/image90.png"/><Relationship Id="rId106" Type="http://schemas.openxmlformats.org/officeDocument/2006/relationships/image" Target="../media/image139.png"/><Relationship Id="rId10" Type="http://schemas.openxmlformats.org/officeDocument/2006/relationships/image" Target="../media/image43.png"/><Relationship Id="rId31" Type="http://schemas.openxmlformats.org/officeDocument/2006/relationships/image" Target="../media/image64.png"/><Relationship Id="rId44" Type="http://schemas.openxmlformats.org/officeDocument/2006/relationships/image" Target="../media/image77.png"/><Relationship Id="rId52" Type="http://schemas.openxmlformats.org/officeDocument/2006/relationships/image" Target="../media/image85.png"/><Relationship Id="rId60" Type="http://schemas.openxmlformats.org/officeDocument/2006/relationships/image" Target="../media/image93.png"/><Relationship Id="rId65" Type="http://schemas.openxmlformats.org/officeDocument/2006/relationships/image" Target="../media/image98.png"/><Relationship Id="rId73" Type="http://schemas.openxmlformats.org/officeDocument/2006/relationships/image" Target="../media/image106.png"/><Relationship Id="rId78" Type="http://schemas.openxmlformats.org/officeDocument/2006/relationships/image" Target="../media/image111.png"/><Relationship Id="rId81" Type="http://schemas.openxmlformats.org/officeDocument/2006/relationships/image" Target="../media/image114.png"/><Relationship Id="rId86" Type="http://schemas.openxmlformats.org/officeDocument/2006/relationships/image" Target="../media/image119.png"/><Relationship Id="rId94" Type="http://schemas.openxmlformats.org/officeDocument/2006/relationships/image" Target="../media/image127.png"/><Relationship Id="rId99" Type="http://schemas.openxmlformats.org/officeDocument/2006/relationships/image" Target="../media/image132.png"/><Relationship Id="rId101" Type="http://schemas.openxmlformats.org/officeDocument/2006/relationships/image" Target="../media/image134.png"/><Relationship Id="rId4" Type="http://schemas.microsoft.com/office/2007/relationships/hdphoto" Target="../media/hdphoto2.wdp"/><Relationship Id="rId9" Type="http://schemas.openxmlformats.org/officeDocument/2006/relationships/image" Target="../media/image42.png"/><Relationship Id="rId13" Type="http://schemas.openxmlformats.org/officeDocument/2006/relationships/image" Target="../media/image46.png"/><Relationship Id="rId18" Type="http://schemas.openxmlformats.org/officeDocument/2006/relationships/image" Target="../media/image51.png"/><Relationship Id="rId39" Type="http://schemas.openxmlformats.org/officeDocument/2006/relationships/image" Target="../media/image72.png"/><Relationship Id="rId34" Type="http://schemas.openxmlformats.org/officeDocument/2006/relationships/image" Target="../media/image67.png"/><Relationship Id="rId50" Type="http://schemas.openxmlformats.org/officeDocument/2006/relationships/image" Target="../media/image83.png"/><Relationship Id="rId55" Type="http://schemas.openxmlformats.org/officeDocument/2006/relationships/image" Target="../media/image88.png"/><Relationship Id="rId76" Type="http://schemas.openxmlformats.org/officeDocument/2006/relationships/image" Target="../media/image109.png"/><Relationship Id="rId97" Type="http://schemas.openxmlformats.org/officeDocument/2006/relationships/image" Target="../media/image130.png"/><Relationship Id="rId104" Type="http://schemas.openxmlformats.org/officeDocument/2006/relationships/image" Target="../media/image137.png"/><Relationship Id="rId7" Type="http://schemas.openxmlformats.org/officeDocument/2006/relationships/image" Target="../media/image40.png"/><Relationship Id="rId71" Type="http://schemas.openxmlformats.org/officeDocument/2006/relationships/image" Target="../media/image104.png"/><Relationship Id="rId92" Type="http://schemas.openxmlformats.org/officeDocument/2006/relationships/image" Target="../media/image125.png"/><Relationship Id="rId2" Type="http://schemas.openxmlformats.org/officeDocument/2006/relationships/notesSlide" Target="../notesSlides/notesSlide10.xml"/><Relationship Id="rId29" Type="http://schemas.openxmlformats.org/officeDocument/2006/relationships/image" Target="../media/image62.png"/><Relationship Id="rId24" Type="http://schemas.openxmlformats.org/officeDocument/2006/relationships/image" Target="../media/image57.png"/><Relationship Id="rId40" Type="http://schemas.openxmlformats.org/officeDocument/2006/relationships/image" Target="../media/image73.png"/><Relationship Id="rId45" Type="http://schemas.openxmlformats.org/officeDocument/2006/relationships/image" Target="../media/image78.png"/><Relationship Id="rId66" Type="http://schemas.openxmlformats.org/officeDocument/2006/relationships/image" Target="../media/image99.png"/><Relationship Id="rId87" Type="http://schemas.openxmlformats.org/officeDocument/2006/relationships/image" Target="../media/image120.png"/><Relationship Id="rId61" Type="http://schemas.openxmlformats.org/officeDocument/2006/relationships/image" Target="../media/image94.png"/><Relationship Id="rId82" Type="http://schemas.openxmlformats.org/officeDocument/2006/relationships/image" Target="../media/image115.png"/><Relationship Id="rId19" Type="http://schemas.openxmlformats.org/officeDocument/2006/relationships/image" Target="../media/image52.png"/><Relationship Id="rId14" Type="http://schemas.openxmlformats.org/officeDocument/2006/relationships/image" Target="../media/image47.png"/><Relationship Id="rId30" Type="http://schemas.openxmlformats.org/officeDocument/2006/relationships/image" Target="../media/image63.gif"/><Relationship Id="rId35" Type="http://schemas.openxmlformats.org/officeDocument/2006/relationships/image" Target="../media/image68.png"/><Relationship Id="rId56" Type="http://schemas.openxmlformats.org/officeDocument/2006/relationships/image" Target="../media/image89.png"/><Relationship Id="rId77" Type="http://schemas.openxmlformats.org/officeDocument/2006/relationships/image" Target="../media/image110.png"/><Relationship Id="rId100" Type="http://schemas.openxmlformats.org/officeDocument/2006/relationships/image" Target="../media/image133.png"/><Relationship Id="rId105" Type="http://schemas.openxmlformats.org/officeDocument/2006/relationships/image" Target="../media/image138.png"/><Relationship Id="rId8" Type="http://schemas.openxmlformats.org/officeDocument/2006/relationships/image" Target="../media/image41.png"/><Relationship Id="rId51" Type="http://schemas.openxmlformats.org/officeDocument/2006/relationships/image" Target="../media/image84.png"/><Relationship Id="rId72" Type="http://schemas.openxmlformats.org/officeDocument/2006/relationships/image" Target="../media/image105.png"/><Relationship Id="rId93" Type="http://schemas.openxmlformats.org/officeDocument/2006/relationships/image" Target="../media/image126.png"/><Relationship Id="rId98" Type="http://schemas.openxmlformats.org/officeDocument/2006/relationships/image" Target="../media/image131.png"/><Relationship Id="rId3" Type="http://schemas.openxmlformats.org/officeDocument/2006/relationships/image" Target="../media/image38.png"/><Relationship Id="rId25" Type="http://schemas.openxmlformats.org/officeDocument/2006/relationships/image" Target="../media/image58.png"/><Relationship Id="rId46" Type="http://schemas.openxmlformats.org/officeDocument/2006/relationships/image" Target="../media/image79.png"/><Relationship Id="rId67"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3.jpg"/><Relationship Id="rId5" Type="http://schemas.openxmlformats.org/officeDocument/2006/relationships/image" Target="../media/image142.png"/><Relationship Id="rId4" Type="http://schemas.openxmlformats.org/officeDocument/2006/relationships/image" Target="../media/image141.png"/></Relationships>
</file>

<file path=ppt/slides/_rels/slide1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jpeg"/><Relationship Id="rId4" Type="http://schemas.openxmlformats.org/officeDocument/2006/relationships/image" Target="../media/image141.png"/></Relationships>
</file>

<file path=ppt/slides/_rels/slide13.xml.rels><?xml version="1.0" encoding="UTF-8" standalone="yes"?>
<Relationships xmlns="http://schemas.openxmlformats.org/package/2006/relationships"><Relationship Id="rId3" Type="http://schemas.openxmlformats.org/officeDocument/2006/relationships/image" Target="../media/image140.jpeg"/><Relationship Id="rId7" Type="http://schemas.openxmlformats.org/officeDocument/2006/relationships/image" Target="../media/image14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7.jpeg"/><Relationship Id="rId5" Type="http://schemas.openxmlformats.org/officeDocument/2006/relationships/image" Target="../media/image146.png"/><Relationship Id="rId4" Type="http://schemas.openxmlformats.org/officeDocument/2006/relationships/image" Target="../media/image141.png"/></Relationships>
</file>

<file path=ppt/slides/_rels/slide14.xml.rels><?xml version="1.0" encoding="UTF-8" standalone="yes"?>
<Relationships xmlns="http://schemas.openxmlformats.org/package/2006/relationships"><Relationship Id="rId8" Type="http://schemas.openxmlformats.org/officeDocument/2006/relationships/hyperlink" Target="https://www.linkedin.com/showcase/aws-databases/" TargetMode="External"/><Relationship Id="rId3" Type="http://schemas.openxmlformats.org/officeDocument/2006/relationships/hyperlink" Target="https://aws.amazon.com/dynamodb/" TargetMode="External"/><Relationship Id="rId7" Type="http://schemas.openxmlformats.org/officeDocument/2006/relationships/hyperlink" Target="https://repost.aws/topics/TA-HTDEYY_TMSIibdTHTL6mw/database?sc_ichannel=ha&amp;sc_ilang=en&amp;sc_isite=repost&amp;sc_iplace=hp&amp;sc_icontent=TA-HTDEYY_TMSIibdTHTL6mw&amp;sc_ipos=6"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forums.aws.amazon.com/forum.jspa?forumID=131" TargetMode="External"/><Relationship Id="rId5" Type="http://schemas.openxmlformats.org/officeDocument/2006/relationships/hyperlink" Target="https://aws.amazon.com/dynamodb/customers/" TargetMode="External"/><Relationship Id="rId10" Type="http://schemas.openxmlformats.org/officeDocument/2006/relationships/image" Target="../media/image149.png"/><Relationship Id="rId4" Type="http://schemas.openxmlformats.org/officeDocument/2006/relationships/hyperlink" Target="https://docs.aws.amazon.com/dynamodb/" TargetMode="External"/><Relationship Id="rId9" Type="http://schemas.openxmlformats.org/officeDocument/2006/relationships/hyperlink" Target="https://twitter.com/DynamoDB"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aws.amazon.com/resources/analyst-reports/fy22/22-global-gartner-mq-ardm-cdbms?trk=70ee7f17-c002-4389-9ec5-8ed8c230769b&amp;sc_channel=e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emf"/><Relationship Id="rId4" Type="http://schemas.microsoft.com/office/2007/relationships/hdphoto" Target="../media/hdphoto1.wdp"/><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81A6C8F-460F-7E02-96DA-9A019FDC79BD}"/>
              </a:ext>
            </a:extLst>
          </p:cNvPr>
          <p:cNvSpPr txBox="1">
            <a:spLocks/>
          </p:cNvSpPr>
          <p:nvPr/>
        </p:nvSpPr>
        <p:spPr>
          <a:xfrm>
            <a:off x="609596" y="2037813"/>
            <a:ext cx="6686750" cy="5909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3600" b="1" dirty="0">
                <a:latin typeface="Amazon Ember Display" panose="020F0603020204020204" pitchFamily="34" charset="0"/>
              </a:rPr>
              <a:t>Amazon DynamoDB </a:t>
            </a:r>
          </a:p>
        </p:txBody>
      </p:sp>
      <p:sp>
        <p:nvSpPr>
          <p:cNvPr id="9" name="Subtitle 2">
            <a:extLst>
              <a:ext uri="{FF2B5EF4-FFF2-40B4-BE49-F238E27FC236}">
                <a16:creationId xmlns:a16="http://schemas.microsoft.com/office/drawing/2014/main" id="{92F79328-F04A-E038-CF80-B5F34F63E935}"/>
              </a:ext>
            </a:extLst>
          </p:cNvPr>
          <p:cNvSpPr txBox="1">
            <a:spLocks/>
          </p:cNvSpPr>
          <p:nvPr/>
        </p:nvSpPr>
        <p:spPr>
          <a:xfrm>
            <a:off x="609596" y="2658063"/>
            <a:ext cx="5717313" cy="6463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3200" b="0" i="0" kern="1200" cap="none" spc="0" baseline="0">
                <a:solidFill>
                  <a:schemeClr val="tx1"/>
                </a:solidFill>
                <a:latin typeface="+mn-lt"/>
                <a:ea typeface="+mn-ea"/>
                <a:cs typeface="+mn-cs"/>
              </a:defRPr>
            </a:lvl1pPr>
            <a:lvl2pPr marL="457200" indent="0" algn="ctr" defTabSz="914400" rtl="0" eaLnBrk="1" latinLnBrk="0" hangingPunct="1">
              <a:lnSpc>
                <a:spcPct val="90000"/>
              </a:lnSpc>
              <a:spcBef>
                <a:spcPts val="0"/>
              </a:spcBef>
              <a:spcAft>
                <a:spcPts val="1200"/>
              </a:spcAft>
              <a:buSzPct val="90000"/>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mazon Ember Display" panose="020F0603020204020204" pitchFamily="34" charset="0"/>
              </a:rPr>
              <a:t>Fast, flexible NoSQL database service for single-digit millisecond performance at any scale.</a:t>
            </a:r>
          </a:p>
        </p:txBody>
      </p:sp>
      <p:sp>
        <p:nvSpPr>
          <p:cNvPr id="10" name="Text Placeholder 4">
            <a:extLst>
              <a:ext uri="{FF2B5EF4-FFF2-40B4-BE49-F238E27FC236}">
                <a16:creationId xmlns:a16="http://schemas.microsoft.com/office/drawing/2014/main" id="{84DC144B-70E6-8E83-AF5C-3F80684B0903}"/>
              </a:ext>
            </a:extLst>
          </p:cNvPr>
          <p:cNvSpPr>
            <a:spLocks noGrp="1"/>
          </p:cNvSpPr>
          <p:nvPr>
            <p:ph type="body" sz="quarter" idx="11"/>
          </p:nvPr>
        </p:nvSpPr>
        <p:spPr>
          <a:xfrm>
            <a:off x="609597" y="4577559"/>
            <a:ext cx="3797302" cy="369332"/>
          </a:xfrm>
        </p:spPr>
        <p:txBody>
          <a:bodyPr/>
          <a:lstStyle/>
          <a:p>
            <a:endParaRPr lang="en-US" dirty="0"/>
          </a:p>
        </p:txBody>
      </p:sp>
      <p:sp>
        <p:nvSpPr>
          <p:cNvPr id="11" name="Text Placeholder 5">
            <a:extLst>
              <a:ext uri="{FF2B5EF4-FFF2-40B4-BE49-F238E27FC236}">
                <a16:creationId xmlns:a16="http://schemas.microsoft.com/office/drawing/2014/main" id="{4FF88161-0005-9C63-1BAB-F0C41A756B87}"/>
              </a:ext>
            </a:extLst>
          </p:cNvPr>
          <p:cNvSpPr>
            <a:spLocks noGrp="1"/>
          </p:cNvSpPr>
          <p:nvPr>
            <p:ph type="body" sz="quarter" idx="12"/>
          </p:nvPr>
        </p:nvSpPr>
        <p:spPr>
          <a:xfrm>
            <a:off x="609597" y="5045304"/>
            <a:ext cx="3797302" cy="313932"/>
          </a:xfrm>
        </p:spPr>
        <p:txBody>
          <a:bodyPr/>
          <a:lstStyle/>
          <a:p>
            <a:endParaRPr lang="en-US" dirty="0"/>
          </a:p>
        </p:txBody>
      </p:sp>
    </p:spTree>
    <p:extLst>
      <p:ext uri="{BB962C8B-B14F-4D97-AF65-F5344CB8AC3E}">
        <p14:creationId xmlns:p14="http://schemas.microsoft.com/office/powerpoint/2010/main" val="210103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ABBBD0-CE27-4A4C-957A-6A2F5A4C0090}"/>
              </a:ext>
            </a:extLst>
          </p:cNvPr>
          <p:cNvSpPr>
            <a:spLocks noGrp="1"/>
          </p:cNvSpPr>
          <p:nvPr>
            <p:ph type="title"/>
          </p:nvPr>
        </p:nvSpPr>
        <p:spPr/>
        <p:txBody>
          <a:bodyPr/>
          <a:lstStyle/>
          <a:p>
            <a:r>
              <a:rPr lang="en-US" dirty="0">
                <a:ea typeface="Amazon Ember Thin" panose="020B0303020204020204" pitchFamily="34" charset="0"/>
                <a:cs typeface="Arial" panose="020B0604020202020204" pitchFamily="34" charset="0"/>
              </a:rPr>
              <a:t>Hundreds of thousands have chosen DynamoDB</a:t>
            </a:r>
            <a:endParaRPr lang="en-US" dirty="0"/>
          </a:p>
        </p:txBody>
      </p:sp>
      <p:grpSp>
        <p:nvGrpSpPr>
          <p:cNvPr id="20" name="Group 19">
            <a:extLst>
              <a:ext uri="{FF2B5EF4-FFF2-40B4-BE49-F238E27FC236}">
                <a16:creationId xmlns:a16="http://schemas.microsoft.com/office/drawing/2014/main" id="{29CE130A-22DC-44AA-9EAF-40292B96646F}"/>
              </a:ext>
            </a:extLst>
          </p:cNvPr>
          <p:cNvGrpSpPr>
            <a:grpSpLocks noChangeAspect="1"/>
          </p:cNvGrpSpPr>
          <p:nvPr/>
        </p:nvGrpSpPr>
        <p:grpSpPr>
          <a:xfrm>
            <a:off x="548640" y="1024172"/>
            <a:ext cx="11155680" cy="5249688"/>
            <a:chOff x="1738017" y="5558900"/>
            <a:chExt cx="18489536" cy="8821442"/>
          </a:xfrm>
        </p:grpSpPr>
        <p:pic>
          <p:nvPicPr>
            <p:cNvPr id="23" name="Picture 22">
              <a:extLst>
                <a:ext uri="{FF2B5EF4-FFF2-40B4-BE49-F238E27FC236}">
                  <a16:creationId xmlns:a16="http://schemas.microsoft.com/office/drawing/2014/main" id="{91033446-0BC6-486A-BC27-B95F262A363F}"/>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000"/>
                      </a14:imgEffect>
                    </a14:imgLayer>
                  </a14:imgProps>
                </a:ext>
                <a:ext uri="{28A0092B-C50C-407E-A947-70E740481C1C}">
                  <a14:useLocalDpi xmlns:a14="http://schemas.microsoft.com/office/drawing/2010/main"/>
                </a:ext>
              </a:extLst>
            </a:blip>
            <a:stretch>
              <a:fillRect/>
            </a:stretch>
          </p:blipFill>
          <p:spPr>
            <a:xfrm>
              <a:off x="3892906" y="5694890"/>
              <a:ext cx="576977" cy="409030"/>
            </a:xfrm>
            <a:prstGeom prst="rect">
              <a:avLst/>
            </a:prstGeom>
          </p:spPr>
        </p:pic>
        <p:pic>
          <p:nvPicPr>
            <p:cNvPr id="24" name="Picture 23">
              <a:extLst>
                <a:ext uri="{FF2B5EF4-FFF2-40B4-BE49-F238E27FC236}">
                  <a16:creationId xmlns:a16="http://schemas.microsoft.com/office/drawing/2014/main" id="{CEE8A545-1A89-4CA3-8EC6-A99C826CA0E5}"/>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
                      </a14:imgEffect>
                    </a14:imgLayer>
                  </a14:imgProps>
                </a:ext>
                <a:ext uri="{28A0092B-C50C-407E-A947-70E740481C1C}">
                  <a14:useLocalDpi xmlns:a14="http://schemas.microsoft.com/office/drawing/2010/main"/>
                </a:ext>
              </a:extLst>
            </a:blip>
            <a:stretch>
              <a:fillRect/>
            </a:stretch>
          </p:blipFill>
          <p:spPr>
            <a:xfrm>
              <a:off x="6851017" y="5748610"/>
              <a:ext cx="967496" cy="301589"/>
            </a:xfrm>
            <a:prstGeom prst="rect">
              <a:avLst/>
            </a:prstGeom>
          </p:spPr>
        </p:pic>
        <p:pic>
          <p:nvPicPr>
            <p:cNvPr id="25" name="Picture 24">
              <a:extLst>
                <a:ext uri="{FF2B5EF4-FFF2-40B4-BE49-F238E27FC236}">
                  <a16:creationId xmlns:a16="http://schemas.microsoft.com/office/drawing/2014/main" id="{341A2D01-175A-4929-8329-1DF2858CC4E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84246" y="5693943"/>
              <a:ext cx="1301570" cy="410925"/>
            </a:xfrm>
            <a:prstGeom prst="rect">
              <a:avLst/>
            </a:prstGeom>
          </p:spPr>
        </p:pic>
        <p:pic>
          <p:nvPicPr>
            <p:cNvPr id="26" name="Picture 25">
              <a:extLst>
                <a:ext uri="{FF2B5EF4-FFF2-40B4-BE49-F238E27FC236}">
                  <a16:creationId xmlns:a16="http://schemas.microsoft.com/office/drawing/2014/main" id="{96743FC8-B6F4-4A3D-86E1-6D3BB355964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69001" y="5762006"/>
              <a:ext cx="1046855" cy="274799"/>
            </a:xfrm>
            <a:prstGeom prst="rect">
              <a:avLst/>
            </a:prstGeom>
          </p:spPr>
        </p:pic>
        <p:pic>
          <p:nvPicPr>
            <p:cNvPr id="30" name="Picture 29">
              <a:extLst>
                <a:ext uri="{FF2B5EF4-FFF2-40B4-BE49-F238E27FC236}">
                  <a16:creationId xmlns:a16="http://schemas.microsoft.com/office/drawing/2014/main" id="{72C6EB67-68FA-4104-A70F-C7ED4C438BA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01511" y="7382621"/>
              <a:ext cx="1381834" cy="362731"/>
            </a:xfrm>
            <a:prstGeom prst="rect">
              <a:avLst/>
            </a:prstGeom>
          </p:spPr>
        </p:pic>
        <p:pic>
          <p:nvPicPr>
            <p:cNvPr id="31" name="Picture 30">
              <a:extLst>
                <a:ext uri="{FF2B5EF4-FFF2-40B4-BE49-F238E27FC236}">
                  <a16:creationId xmlns:a16="http://schemas.microsoft.com/office/drawing/2014/main" id="{D967AA9A-BB95-4A50-BBA2-8A1A1F414C0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145129" y="5704943"/>
              <a:ext cx="1179734" cy="388923"/>
            </a:xfrm>
            <a:prstGeom prst="rect">
              <a:avLst/>
            </a:prstGeom>
          </p:spPr>
        </p:pic>
        <p:pic>
          <p:nvPicPr>
            <p:cNvPr id="32" name="Picture 31">
              <a:extLst>
                <a:ext uri="{FF2B5EF4-FFF2-40B4-BE49-F238E27FC236}">
                  <a16:creationId xmlns:a16="http://schemas.microsoft.com/office/drawing/2014/main" id="{BF0D97FB-C56B-4A05-924D-27473DD17CA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607429" y="7374767"/>
              <a:ext cx="1147932" cy="378439"/>
            </a:xfrm>
            <a:prstGeom prst="rect">
              <a:avLst/>
            </a:prstGeom>
          </p:spPr>
        </p:pic>
        <p:pic>
          <p:nvPicPr>
            <p:cNvPr id="34" name="Picture 33">
              <a:extLst>
                <a:ext uri="{FF2B5EF4-FFF2-40B4-BE49-F238E27FC236}">
                  <a16:creationId xmlns:a16="http://schemas.microsoft.com/office/drawing/2014/main" id="{9815C466-9423-41D0-94E5-230AB3F59AA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896715" y="7353552"/>
              <a:ext cx="1276634" cy="420869"/>
            </a:xfrm>
            <a:prstGeom prst="rect">
              <a:avLst/>
            </a:prstGeom>
          </p:spPr>
        </p:pic>
        <p:pic>
          <p:nvPicPr>
            <p:cNvPr id="36" name="Picture 35">
              <a:extLst>
                <a:ext uri="{FF2B5EF4-FFF2-40B4-BE49-F238E27FC236}">
                  <a16:creationId xmlns:a16="http://schemas.microsoft.com/office/drawing/2014/main" id="{6B658AE0-52CC-42F7-94BD-928D2ADD3A8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096679" y="6530575"/>
              <a:ext cx="1276634" cy="420869"/>
            </a:xfrm>
            <a:prstGeom prst="rect">
              <a:avLst/>
            </a:prstGeom>
          </p:spPr>
        </p:pic>
        <p:pic>
          <p:nvPicPr>
            <p:cNvPr id="37" name="Picture 36">
              <a:extLst>
                <a:ext uri="{FF2B5EF4-FFF2-40B4-BE49-F238E27FC236}">
                  <a16:creationId xmlns:a16="http://schemas.microsoft.com/office/drawing/2014/main" id="{1A81481B-6E7C-4249-80C6-3D3848C4461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096679" y="7353552"/>
              <a:ext cx="1276634" cy="420869"/>
            </a:xfrm>
            <a:prstGeom prst="rect">
              <a:avLst/>
            </a:prstGeom>
          </p:spPr>
        </p:pic>
        <p:pic>
          <p:nvPicPr>
            <p:cNvPr id="39" name="Picture 38">
              <a:extLst>
                <a:ext uri="{FF2B5EF4-FFF2-40B4-BE49-F238E27FC236}">
                  <a16:creationId xmlns:a16="http://schemas.microsoft.com/office/drawing/2014/main" id="{B7880189-5F96-40F5-8EDE-D720F0C16A1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097320" y="7382704"/>
              <a:ext cx="1099782" cy="362565"/>
            </a:xfrm>
            <a:prstGeom prst="rect">
              <a:avLst/>
            </a:prstGeom>
          </p:spPr>
        </p:pic>
        <p:pic>
          <p:nvPicPr>
            <p:cNvPr id="40" name="Picture 39">
              <a:extLst>
                <a:ext uri="{FF2B5EF4-FFF2-40B4-BE49-F238E27FC236}">
                  <a16:creationId xmlns:a16="http://schemas.microsoft.com/office/drawing/2014/main" id="{FBB84C2D-20CC-4530-A4AF-8DB719878B48}"/>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48264" y="6576522"/>
              <a:ext cx="997893" cy="328976"/>
            </a:xfrm>
            <a:prstGeom prst="rect">
              <a:avLst/>
            </a:prstGeom>
          </p:spPr>
        </p:pic>
        <p:pic>
          <p:nvPicPr>
            <p:cNvPr id="42" name="Picture 41">
              <a:extLst>
                <a:ext uri="{FF2B5EF4-FFF2-40B4-BE49-F238E27FC236}">
                  <a16:creationId xmlns:a16="http://schemas.microsoft.com/office/drawing/2014/main" id="{8EBFEED0-C1D3-40E1-91A4-DF33DD85F44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43077" y="6530575"/>
              <a:ext cx="1276634" cy="420869"/>
            </a:xfrm>
            <a:prstGeom prst="rect">
              <a:avLst/>
            </a:prstGeom>
          </p:spPr>
        </p:pic>
        <p:pic>
          <p:nvPicPr>
            <p:cNvPr id="43" name="Picture 42">
              <a:extLst>
                <a:ext uri="{FF2B5EF4-FFF2-40B4-BE49-F238E27FC236}">
                  <a16:creationId xmlns:a16="http://schemas.microsoft.com/office/drawing/2014/main" id="{CC5B71CF-CE4A-49B3-B733-9B800300E53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896715" y="6530575"/>
              <a:ext cx="1276634" cy="420869"/>
            </a:xfrm>
            <a:prstGeom prst="rect">
              <a:avLst/>
            </a:prstGeom>
          </p:spPr>
        </p:pic>
        <p:pic>
          <p:nvPicPr>
            <p:cNvPr id="44" name="Picture 43">
              <a:extLst>
                <a:ext uri="{FF2B5EF4-FFF2-40B4-BE49-F238E27FC236}">
                  <a16:creationId xmlns:a16="http://schemas.microsoft.com/office/drawing/2014/main" id="{11CC6BCC-B380-4350-8B9D-815B49B2296D}"/>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1833434" y="5681019"/>
              <a:ext cx="762257" cy="436772"/>
            </a:xfrm>
            <a:prstGeom prst="rect">
              <a:avLst/>
            </a:prstGeom>
          </p:spPr>
        </p:pic>
        <p:pic>
          <p:nvPicPr>
            <p:cNvPr id="45" name="Picture 44">
              <a:extLst>
                <a:ext uri="{FF2B5EF4-FFF2-40B4-BE49-F238E27FC236}">
                  <a16:creationId xmlns:a16="http://schemas.microsoft.com/office/drawing/2014/main" id="{20533A8F-8361-4D7F-A92D-E315C2ECA87C}"/>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728086" y="7305512"/>
              <a:ext cx="1213358" cy="516950"/>
            </a:xfrm>
            <a:prstGeom prst="rect">
              <a:avLst/>
            </a:prstGeom>
          </p:spPr>
        </p:pic>
        <p:pic>
          <p:nvPicPr>
            <p:cNvPr id="46" name="Picture 45">
              <a:extLst>
                <a:ext uri="{FF2B5EF4-FFF2-40B4-BE49-F238E27FC236}">
                  <a16:creationId xmlns:a16="http://schemas.microsoft.com/office/drawing/2014/main" id="{19C7A0B0-621A-4689-A972-8A0FDE44BA1A}"/>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404027" y="6490322"/>
              <a:ext cx="1176802" cy="501375"/>
            </a:xfrm>
            <a:prstGeom prst="rect">
              <a:avLst/>
            </a:prstGeom>
          </p:spPr>
        </p:pic>
        <p:pic>
          <p:nvPicPr>
            <p:cNvPr id="47" name="Picture 46">
              <a:extLst>
                <a:ext uri="{FF2B5EF4-FFF2-40B4-BE49-F238E27FC236}">
                  <a16:creationId xmlns:a16="http://schemas.microsoft.com/office/drawing/2014/main" id="{57250E60-8FA1-48FB-B0E9-E66CD86E02A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2947208" y="5581324"/>
              <a:ext cx="1493167" cy="636162"/>
            </a:xfrm>
            <a:prstGeom prst="rect">
              <a:avLst/>
            </a:prstGeom>
          </p:spPr>
        </p:pic>
        <p:pic>
          <p:nvPicPr>
            <p:cNvPr id="48" name="Picture 47">
              <a:extLst>
                <a:ext uri="{FF2B5EF4-FFF2-40B4-BE49-F238E27FC236}">
                  <a16:creationId xmlns:a16="http://schemas.microsoft.com/office/drawing/2014/main" id="{9B392D50-5D49-4656-8CA2-34C0C907312E}"/>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1935765" y="6514296"/>
              <a:ext cx="557594" cy="453428"/>
            </a:xfrm>
            <a:prstGeom prst="rect">
              <a:avLst/>
            </a:prstGeom>
          </p:spPr>
        </p:pic>
        <p:pic>
          <p:nvPicPr>
            <p:cNvPr id="49" name="Picture 48">
              <a:extLst>
                <a:ext uri="{FF2B5EF4-FFF2-40B4-BE49-F238E27FC236}">
                  <a16:creationId xmlns:a16="http://schemas.microsoft.com/office/drawing/2014/main" id="{4DA0AE51-2A7D-4EE6-BB9D-0334FC88FC14}"/>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3090296" y="6592681"/>
              <a:ext cx="1206991" cy="296658"/>
            </a:xfrm>
            <a:prstGeom prst="rect">
              <a:avLst/>
            </a:prstGeom>
          </p:spPr>
        </p:pic>
        <p:pic>
          <p:nvPicPr>
            <p:cNvPr id="50" name="Picture 49">
              <a:extLst>
                <a:ext uri="{FF2B5EF4-FFF2-40B4-BE49-F238E27FC236}">
                  <a16:creationId xmlns:a16="http://schemas.microsoft.com/office/drawing/2014/main" id="{755656DD-A351-4038-9AC1-BEE23E0136AD}"/>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3230567" y="7421610"/>
              <a:ext cx="1347940" cy="284753"/>
            </a:xfrm>
            <a:prstGeom prst="rect">
              <a:avLst/>
            </a:prstGeom>
          </p:spPr>
        </p:pic>
        <p:pic>
          <p:nvPicPr>
            <p:cNvPr id="51" name="Picture 50">
              <a:extLst>
                <a:ext uri="{FF2B5EF4-FFF2-40B4-BE49-F238E27FC236}">
                  <a16:creationId xmlns:a16="http://schemas.microsoft.com/office/drawing/2014/main" id="{DFCF1897-A402-43FE-B8CC-3BE58711D6C1}"/>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4938207" y="5661791"/>
              <a:ext cx="1368298" cy="475228"/>
            </a:xfrm>
            <a:prstGeom prst="rect">
              <a:avLst/>
            </a:prstGeom>
          </p:spPr>
        </p:pic>
        <p:pic>
          <p:nvPicPr>
            <p:cNvPr id="52" name="Picture 51">
              <a:extLst>
                <a:ext uri="{FF2B5EF4-FFF2-40B4-BE49-F238E27FC236}">
                  <a16:creationId xmlns:a16="http://schemas.microsoft.com/office/drawing/2014/main" id="{E593DD26-F971-4DB1-8459-F426DA69653A}"/>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4985255" y="6318528"/>
              <a:ext cx="1312795" cy="844963"/>
            </a:xfrm>
            <a:prstGeom prst="rect">
              <a:avLst/>
            </a:prstGeom>
          </p:spPr>
        </p:pic>
        <p:pic>
          <p:nvPicPr>
            <p:cNvPr id="53" name="Picture 52">
              <a:extLst>
                <a:ext uri="{FF2B5EF4-FFF2-40B4-BE49-F238E27FC236}">
                  <a16:creationId xmlns:a16="http://schemas.microsoft.com/office/drawing/2014/main" id="{5EF427C2-A9FF-4AE4-81F8-DAAF76D7F82A}"/>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5052252" y="7442726"/>
              <a:ext cx="1254254" cy="242522"/>
            </a:xfrm>
            <a:prstGeom prst="rect">
              <a:avLst/>
            </a:prstGeom>
          </p:spPr>
        </p:pic>
        <p:pic>
          <p:nvPicPr>
            <p:cNvPr id="54" name="Picture 53">
              <a:extLst>
                <a:ext uri="{FF2B5EF4-FFF2-40B4-BE49-F238E27FC236}">
                  <a16:creationId xmlns:a16="http://schemas.microsoft.com/office/drawing/2014/main" id="{B64CCAF9-C1BA-41DB-8FD3-DF0C8BF8974D}"/>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6820248" y="5767596"/>
              <a:ext cx="1205107" cy="263618"/>
            </a:xfrm>
            <a:prstGeom prst="rect">
              <a:avLst/>
            </a:prstGeom>
          </p:spPr>
        </p:pic>
        <p:pic>
          <p:nvPicPr>
            <p:cNvPr id="55" name="Picture 54">
              <a:extLst>
                <a:ext uri="{FF2B5EF4-FFF2-40B4-BE49-F238E27FC236}">
                  <a16:creationId xmlns:a16="http://schemas.microsoft.com/office/drawing/2014/main" id="{4743B3DB-43DA-4D7A-9A25-BF15DDA174FD}"/>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6732674" y="6524823"/>
              <a:ext cx="1359592" cy="432374"/>
            </a:xfrm>
            <a:prstGeom prst="rect">
              <a:avLst/>
            </a:prstGeom>
          </p:spPr>
        </p:pic>
        <p:pic>
          <p:nvPicPr>
            <p:cNvPr id="56" name="Picture 55">
              <a:extLst>
                <a:ext uri="{FF2B5EF4-FFF2-40B4-BE49-F238E27FC236}">
                  <a16:creationId xmlns:a16="http://schemas.microsoft.com/office/drawing/2014/main" id="{DC55F282-4EA0-4C45-9D81-7D67A88DF3BF}"/>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6683356" y="7436909"/>
              <a:ext cx="1458227" cy="254156"/>
            </a:xfrm>
            <a:prstGeom prst="rect">
              <a:avLst/>
            </a:prstGeom>
          </p:spPr>
        </p:pic>
        <p:pic>
          <p:nvPicPr>
            <p:cNvPr id="57" name="Picture 56">
              <a:extLst>
                <a:ext uri="{FF2B5EF4-FFF2-40B4-BE49-F238E27FC236}">
                  <a16:creationId xmlns:a16="http://schemas.microsoft.com/office/drawing/2014/main" id="{D19E0971-0AF7-4055-ACF1-A29BCE1E87F7}"/>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8539098" y="5558900"/>
              <a:ext cx="1688455" cy="681010"/>
            </a:xfrm>
            <a:prstGeom prst="rect">
              <a:avLst/>
            </a:prstGeom>
          </p:spPr>
        </p:pic>
        <p:pic>
          <p:nvPicPr>
            <p:cNvPr id="58" name="Picture 57">
              <a:extLst>
                <a:ext uri="{FF2B5EF4-FFF2-40B4-BE49-F238E27FC236}">
                  <a16:creationId xmlns:a16="http://schemas.microsoft.com/office/drawing/2014/main" id="{9ACE51F7-31BE-469D-8F3E-C575F938FBA7}"/>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8709125" y="6636733"/>
              <a:ext cx="1348400" cy="208553"/>
            </a:xfrm>
            <a:prstGeom prst="rect">
              <a:avLst/>
            </a:prstGeom>
          </p:spPr>
        </p:pic>
        <p:pic>
          <p:nvPicPr>
            <p:cNvPr id="59" name="Picture 58">
              <a:extLst>
                <a:ext uri="{FF2B5EF4-FFF2-40B4-BE49-F238E27FC236}">
                  <a16:creationId xmlns:a16="http://schemas.microsoft.com/office/drawing/2014/main" id="{31F4F29B-E6EC-4BCC-A317-2B806DE4D077}"/>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8747933" y="7378135"/>
              <a:ext cx="1270785" cy="371704"/>
            </a:xfrm>
            <a:prstGeom prst="rect">
              <a:avLst/>
            </a:prstGeom>
          </p:spPr>
        </p:pic>
        <p:pic>
          <p:nvPicPr>
            <p:cNvPr id="60" name="Picture 59">
              <a:extLst>
                <a:ext uri="{FF2B5EF4-FFF2-40B4-BE49-F238E27FC236}">
                  <a16:creationId xmlns:a16="http://schemas.microsoft.com/office/drawing/2014/main" id="{C6FB3CE1-60D4-4386-AFA2-05B5C16F9B60}"/>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3586417" y="8287184"/>
              <a:ext cx="1037453" cy="286040"/>
            </a:xfrm>
            <a:prstGeom prst="rect">
              <a:avLst/>
            </a:prstGeom>
          </p:spPr>
        </p:pic>
        <p:pic>
          <p:nvPicPr>
            <p:cNvPr id="61" name="Picture 60">
              <a:extLst>
                <a:ext uri="{FF2B5EF4-FFF2-40B4-BE49-F238E27FC236}">
                  <a16:creationId xmlns:a16="http://schemas.microsoft.com/office/drawing/2014/main" id="{93A2566D-49B7-4363-9643-1D581629D87A}"/>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2029644" y="8143274"/>
              <a:ext cx="1010776" cy="573860"/>
            </a:xfrm>
            <a:prstGeom prst="rect">
              <a:avLst/>
            </a:prstGeom>
          </p:spPr>
        </p:pic>
        <p:pic>
          <p:nvPicPr>
            <p:cNvPr id="62" name="Picture 61">
              <a:extLst>
                <a:ext uri="{FF2B5EF4-FFF2-40B4-BE49-F238E27FC236}">
                  <a16:creationId xmlns:a16="http://schemas.microsoft.com/office/drawing/2014/main" id="{1EBEA257-1F03-45DF-AE32-930D164042A3}"/>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4906031" y="8329766"/>
              <a:ext cx="1408586" cy="200876"/>
            </a:xfrm>
            <a:prstGeom prst="rect">
              <a:avLst/>
            </a:prstGeom>
          </p:spPr>
        </p:pic>
        <p:pic>
          <p:nvPicPr>
            <p:cNvPr id="63" name="Picture 62">
              <a:extLst>
                <a:ext uri="{FF2B5EF4-FFF2-40B4-BE49-F238E27FC236}">
                  <a16:creationId xmlns:a16="http://schemas.microsoft.com/office/drawing/2014/main" id="{3ACAE9EC-9B52-4703-A8A9-A41291218EEA}"/>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6780308" y="8222180"/>
              <a:ext cx="966596" cy="416049"/>
            </a:xfrm>
            <a:prstGeom prst="rect">
              <a:avLst/>
            </a:prstGeom>
          </p:spPr>
        </p:pic>
        <p:pic>
          <p:nvPicPr>
            <p:cNvPr id="64" name="Picture 63">
              <a:extLst>
                <a:ext uri="{FF2B5EF4-FFF2-40B4-BE49-F238E27FC236}">
                  <a16:creationId xmlns:a16="http://schemas.microsoft.com/office/drawing/2014/main" id="{64CDADA2-4283-47F8-82CB-A8CF6CE03352}"/>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15969163" y="9927558"/>
              <a:ext cx="2068296" cy="410955"/>
            </a:xfrm>
            <a:prstGeom prst="rect">
              <a:avLst/>
            </a:prstGeom>
          </p:spPr>
        </p:pic>
        <p:pic>
          <p:nvPicPr>
            <p:cNvPr id="65" name="Picture 64">
              <a:extLst>
                <a:ext uri="{FF2B5EF4-FFF2-40B4-BE49-F238E27FC236}">
                  <a16:creationId xmlns:a16="http://schemas.microsoft.com/office/drawing/2014/main" id="{ACF54347-6A35-4CC4-A221-6418E8877AD4}"/>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10214218" y="8323184"/>
              <a:ext cx="1041556" cy="214040"/>
            </a:xfrm>
            <a:prstGeom prst="rect">
              <a:avLst/>
            </a:prstGeom>
          </p:spPr>
        </p:pic>
        <p:pic>
          <p:nvPicPr>
            <p:cNvPr id="66" name="Picture 65">
              <a:extLst>
                <a:ext uri="{FF2B5EF4-FFF2-40B4-BE49-F238E27FC236}">
                  <a16:creationId xmlns:a16="http://schemas.microsoft.com/office/drawing/2014/main" id="{9510B4BE-2E86-452F-8333-98CB54BCA0EA}"/>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13045367" y="8240261"/>
              <a:ext cx="1360191" cy="379886"/>
            </a:xfrm>
            <a:prstGeom prst="rect">
              <a:avLst/>
            </a:prstGeom>
          </p:spPr>
        </p:pic>
        <p:pic>
          <p:nvPicPr>
            <p:cNvPr id="67" name="Picture 66">
              <a:extLst>
                <a:ext uri="{FF2B5EF4-FFF2-40B4-BE49-F238E27FC236}">
                  <a16:creationId xmlns:a16="http://schemas.microsoft.com/office/drawing/2014/main" id="{4D1A8D04-A9C1-455C-8660-BC298D412E9C}"/>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11695398" y="8305569"/>
              <a:ext cx="1038327" cy="249270"/>
            </a:xfrm>
            <a:prstGeom prst="rect">
              <a:avLst/>
            </a:prstGeom>
          </p:spPr>
        </p:pic>
        <p:pic>
          <p:nvPicPr>
            <p:cNvPr id="68" name="Picture 67">
              <a:extLst>
                <a:ext uri="{FF2B5EF4-FFF2-40B4-BE49-F238E27FC236}">
                  <a16:creationId xmlns:a16="http://schemas.microsoft.com/office/drawing/2014/main" id="{ACFAE6AB-9882-413B-9F69-19555BF3E661}"/>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15078834" y="7912626"/>
              <a:ext cx="1125637" cy="1125637"/>
            </a:xfrm>
            <a:prstGeom prst="rect">
              <a:avLst/>
            </a:prstGeom>
          </p:spPr>
        </p:pic>
        <p:pic>
          <p:nvPicPr>
            <p:cNvPr id="69" name="Picture 68">
              <a:extLst>
                <a:ext uri="{FF2B5EF4-FFF2-40B4-BE49-F238E27FC236}">
                  <a16:creationId xmlns:a16="http://schemas.microsoft.com/office/drawing/2014/main" id="{FD2303EA-7EDC-4EEC-BF39-5D9978449104}"/>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16767787" y="8277824"/>
              <a:ext cx="1289366" cy="304759"/>
            </a:xfrm>
            <a:prstGeom prst="rect">
              <a:avLst/>
            </a:prstGeom>
          </p:spPr>
        </p:pic>
        <p:pic>
          <p:nvPicPr>
            <p:cNvPr id="70" name="Picture 69">
              <a:extLst>
                <a:ext uri="{FF2B5EF4-FFF2-40B4-BE49-F238E27FC236}">
                  <a16:creationId xmlns:a16="http://schemas.microsoft.com/office/drawing/2014/main" id="{ED5E12FD-08C2-4830-AE1F-F0F661DA84A2}"/>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18812571" y="8146644"/>
              <a:ext cx="1141508" cy="567119"/>
            </a:xfrm>
            <a:prstGeom prst="rect">
              <a:avLst/>
            </a:prstGeom>
          </p:spPr>
        </p:pic>
        <p:pic>
          <p:nvPicPr>
            <p:cNvPr id="71" name="Picture 70">
              <a:extLst>
                <a:ext uri="{FF2B5EF4-FFF2-40B4-BE49-F238E27FC236}">
                  <a16:creationId xmlns:a16="http://schemas.microsoft.com/office/drawing/2014/main" id="{FA8E66F3-0E7D-4ED2-8DFC-A46AFFF81E18}"/>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1738017" y="11759895"/>
              <a:ext cx="988794" cy="433154"/>
            </a:xfrm>
            <a:prstGeom prst="rect">
              <a:avLst/>
            </a:prstGeom>
          </p:spPr>
        </p:pic>
        <p:pic>
          <p:nvPicPr>
            <p:cNvPr id="72" name="Picture 71">
              <a:extLst>
                <a:ext uri="{FF2B5EF4-FFF2-40B4-BE49-F238E27FC236}">
                  <a16:creationId xmlns:a16="http://schemas.microsoft.com/office/drawing/2014/main" id="{5A66701D-732E-4E12-ADD7-3771DA62BD95}"/>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8274163" y="11699317"/>
              <a:ext cx="1562334" cy="694371"/>
            </a:xfrm>
            <a:prstGeom prst="rect">
              <a:avLst/>
            </a:prstGeom>
          </p:spPr>
        </p:pic>
        <p:pic>
          <p:nvPicPr>
            <p:cNvPr id="73" name="Picture 72">
              <a:extLst>
                <a:ext uri="{FF2B5EF4-FFF2-40B4-BE49-F238E27FC236}">
                  <a16:creationId xmlns:a16="http://schemas.microsoft.com/office/drawing/2014/main" id="{99FE88DC-72BD-466B-AC9C-7E01E64C7382}"/>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13770434" y="11972844"/>
              <a:ext cx="771061" cy="174474"/>
            </a:xfrm>
            <a:prstGeom prst="rect">
              <a:avLst/>
            </a:prstGeom>
          </p:spPr>
        </p:pic>
        <p:pic>
          <p:nvPicPr>
            <p:cNvPr id="74" name="Picture 73">
              <a:extLst>
                <a:ext uri="{FF2B5EF4-FFF2-40B4-BE49-F238E27FC236}">
                  <a16:creationId xmlns:a16="http://schemas.microsoft.com/office/drawing/2014/main" id="{63680DF0-8788-4634-B153-9BA76637B6E1}"/>
                </a:ext>
              </a:extLst>
            </p:cNvPr>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1884246" y="12775882"/>
              <a:ext cx="1467105" cy="393895"/>
            </a:xfrm>
            <a:prstGeom prst="rect">
              <a:avLst/>
            </a:prstGeom>
          </p:spPr>
        </p:pic>
        <p:pic>
          <p:nvPicPr>
            <p:cNvPr id="75" name="Picture 74">
              <a:extLst>
                <a:ext uri="{FF2B5EF4-FFF2-40B4-BE49-F238E27FC236}">
                  <a16:creationId xmlns:a16="http://schemas.microsoft.com/office/drawing/2014/main" id="{BC3B185E-ABEC-419E-A983-265662E95373}"/>
                </a:ext>
              </a:extLst>
            </p:cNvPr>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3519199" y="11640372"/>
              <a:ext cx="970955" cy="672200"/>
            </a:xfrm>
            <a:prstGeom prst="rect">
              <a:avLst/>
            </a:prstGeom>
          </p:spPr>
        </p:pic>
        <p:pic>
          <p:nvPicPr>
            <p:cNvPr id="76" name="Picture 75">
              <a:extLst>
                <a:ext uri="{FF2B5EF4-FFF2-40B4-BE49-F238E27FC236}">
                  <a16:creationId xmlns:a16="http://schemas.microsoft.com/office/drawing/2014/main" id="{36242471-62E6-400F-9062-EE29432EBD83}"/>
                </a:ext>
              </a:extLst>
            </p:cNvPr>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10243918" y="11848977"/>
              <a:ext cx="1283908" cy="395049"/>
            </a:xfrm>
            <a:prstGeom prst="rect">
              <a:avLst/>
            </a:prstGeom>
          </p:spPr>
        </p:pic>
        <p:pic>
          <p:nvPicPr>
            <p:cNvPr id="77" name="Picture 76">
              <a:extLst>
                <a:ext uri="{FF2B5EF4-FFF2-40B4-BE49-F238E27FC236}">
                  <a16:creationId xmlns:a16="http://schemas.microsoft.com/office/drawing/2014/main" id="{E6F76106-A453-46F7-9ABA-6205143683C0}"/>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15458689" y="11842490"/>
              <a:ext cx="939075" cy="435181"/>
            </a:xfrm>
            <a:prstGeom prst="rect">
              <a:avLst/>
            </a:prstGeom>
          </p:spPr>
        </p:pic>
        <p:pic>
          <p:nvPicPr>
            <p:cNvPr id="78" name="Picture 77">
              <a:extLst>
                <a:ext uri="{FF2B5EF4-FFF2-40B4-BE49-F238E27FC236}">
                  <a16:creationId xmlns:a16="http://schemas.microsoft.com/office/drawing/2014/main" id="{0439B225-89BD-4722-A409-ACDC26D1906D}"/>
                </a:ext>
              </a:extLst>
            </p:cNvPr>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3844452" y="12814909"/>
              <a:ext cx="1160851" cy="315841"/>
            </a:xfrm>
            <a:prstGeom prst="rect">
              <a:avLst/>
            </a:prstGeom>
          </p:spPr>
        </p:pic>
        <p:pic>
          <p:nvPicPr>
            <p:cNvPr id="79" name="Picture 78">
              <a:extLst>
                <a:ext uri="{FF2B5EF4-FFF2-40B4-BE49-F238E27FC236}">
                  <a16:creationId xmlns:a16="http://schemas.microsoft.com/office/drawing/2014/main" id="{64598B51-4149-4260-AB0F-288796DC94BA}"/>
                </a:ext>
              </a:extLst>
            </p:cNvPr>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5189084" y="11789542"/>
              <a:ext cx="1192148" cy="373860"/>
            </a:xfrm>
            <a:prstGeom prst="rect">
              <a:avLst/>
            </a:prstGeom>
          </p:spPr>
        </p:pic>
        <p:pic>
          <p:nvPicPr>
            <p:cNvPr id="80" name="Picture 79">
              <a:extLst>
                <a:ext uri="{FF2B5EF4-FFF2-40B4-BE49-F238E27FC236}">
                  <a16:creationId xmlns:a16="http://schemas.microsoft.com/office/drawing/2014/main" id="{458CBBDB-2390-44BF-AD66-9F17CF220A49}"/>
                </a:ext>
              </a:extLst>
            </p:cNvPr>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12157225" y="11905612"/>
              <a:ext cx="901696" cy="281780"/>
            </a:xfrm>
            <a:prstGeom prst="rect">
              <a:avLst/>
            </a:prstGeom>
          </p:spPr>
        </p:pic>
        <p:pic>
          <p:nvPicPr>
            <p:cNvPr id="81" name="Picture 80">
              <a:extLst>
                <a:ext uri="{FF2B5EF4-FFF2-40B4-BE49-F238E27FC236}">
                  <a16:creationId xmlns:a16="http://schemas.microsoft.com/office/drawing/2014/main" id="{2AC5176D-171B-4E25-B28E-EF237AF63C7B}"/>
                </a:ext>
              </a:extLst>
            </p:cNvPr>
            <p:cNvPicPr>
              <a:picLocks noChangeAspect="1"/>
            </p:cNvPicPr>
            <p:nvPr/>
          </p:nvPicPr>
          <p:blipFill>
            <a:blip r:embed="rId56" cstate="screen">
              <a:extLst>
                <a:ext uri="{28A0092B-C50C-407E-A947-70E740481C1C}">
                  <a14:useLocalDpi xmlns:a14="http://schemas.microsoft.com/office/drawing/2010/main"/>
                </a:ext>
              </a:extLst>
            </a:blip>
            <a:stretch>
              <a:fillRect/>
            </a:stretch>
          </p:blipFill>
          <p:spPr>
            <a:xfrm>
              <a:off x="17188184" y="11884250"/>
              <a:ext cx="914658" cy="351661"/>
            </a:xfrm>
            <a:prstGeom prst="rect">
              <a:avLst/>
            </a:prstGeom>
          </p:spPr>
        </p:pic>
        <p:pic>
          <p:nvPicPr>
            <p:cNvPr id="82" name="Picture 81">
              <a:extLst>
                <a:ext uri="{FF2B5EF4-FFF2-40B4-BE49-F238E27FC236}">
                  <a16:creationId xmlns:a16="http://schemas.microsoft.com/office/drawing/2014/main" id="{262ED28C-09BB-4E04-A723-E491927A02D3}"/>
                </a:ext>
              </a:extLst>
            </p:cNvPr>
            <p:cNvPicPr>
              <a:picLocks noChangeAspect="1"/>
            </p:cNvPicPr>
            <p:nvPr/>
          </p:nvPicPr>
          <p:blipFill>
            <a:blip r:embed="rId57" cstate="screen">
              <a:extLst>
                <a:ext uri="{28A0092B-C50C-407E-A947-70E740481C1C}">
                  <a14:useLocalDpi xmlns:a14="http://schemas.microsoft.com/office/drawing/2010/main"/>
                </a:ext>
              </a:extLst>
            </a:blip>
            <a:stretch>
              <a:fillRect/>
            </a:stretch>
          </p:blipFill>
          <p:spPr>
            <a:xfrm>
              <a:off x="5651748" y="12725053"/>
              <a:ext cx="942358" cy="495551"/>
            </a:xfrm>
            <a:prstGeom prst="rect">
              <a:avLst/>
            </a:prstGeom>
          </p:spPr>
        </p:pic>
        <p:pic>
          <p:nvPicPr>
            <p:cNvPr id="83" name="Picture 82">
              <a:extLst>
                <a:ext uri="{FF2B5EF4-FFF2-40B4-BE49-F238E27FC236}">
                  <a16:creationId xmlns:a16="http://schemas.microsoft.com/office/drawing/2014/main" id="{4B2C48DA-9258-4FF3-9D25-6D345B1CAEC3}"/>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1947949" y="8964629"/>
              <a:ext cx="1024677" cy="534540"/>
            </a:xfrm>
            <a:prstGeom prst="rect">
              <a:avLst/>
            </a:prstGeom>
          </p:spPr>
        </p:pic>
        <p:pic>
          <p:nvPicPr>
            <p:cNvPr id="84" name="Picture 83">
              <a:extLst>
                <a:ext uri="{FF2B5EF4-FFF2-40B4-BE49-F238E27FC236}">
                  <a16:creationId xmlns:a16="http://schemas.microsoft.com/office/drawing/2014/main" id="{54F4CE3E-530E-458A-8562-B63AF9129DDB}"/>
                </a:ext>
              </a:extLst>
            </p:cNvPr>
            <p:cNvPicPr>
              <a:picLocks noChangeAspect="1"/>
            </p:cNvPicPr>
            <p:nvPr/>
          </p:nvPicPr>
          <p:blipFill>
            <a:blip r:embed="rId59" cstate="screen">
              <a:extLst>
                <a:ext uri="{28A0092B-C50C-407E-A947-70E740481C1C}">
                  <a14:useLocalDpi xmlns:a14="http://schemas.microsoft.com/office/drawing/2010/main"/>
                </a:ext>
              </a:extLst>
            </a:blip>
            <a:stretch>
              <a:fillRect/>
            </a:stretch>
          </p:blipFill>
          <p:spPr>
            <a:xfrm>
              <a:off x="3390655" y="8597848"/>
              <a:ext cx="1428976" cy="1428976"/>
            </a:xfrm>
            <a:prstGeom prst="rect">
              <a:avLst/>
            </a:prstGeom>
          </p:spPr>
        </p:pic>
        <p:pic>
          <p:nvPicPr>
            <p:cNvPr id="85" name="Picture 84">
              <a:extLst>
                <a:ext uri="{FF2B5EF4-FFF2-40B4-BE49-F238E27FC236}">
                  <a16:creationId xmlns:a16="http://schemas.microsoft.com/office/drawing/2014/main" id="{A0082B17-C5E9-4F3D-99E0-DF23878ADF26}"/>
                </a:ext>
              </a:extLst>
            </p:cNvPr>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4996521" y="8935496"/>
              <a:ext cx="1301378" cy="520552"/>
            </a:xfrm>
            <a:prstGeom prst="rect">
              <a:avLst/>
            </a:prstGeom>
          </p:spPr>
        </p:pic>
        <p:pic>
          <p:nvPicPr>
            <p:cNvPr id="86" name="Picture 85">
              <a:extLst>
                <a:ext uri="{FF2B5EF4-FFF2-40B4-BE49-F238E27FC236}">
                  <a16:creationId xmlns:a16="http://schemas.microsoft.com/office/drawing/2014/main" id="{61658B8E-C144-43EB-91A4-ED9E0CA77631}"/>
                </a:ext>
              </a:extLst>
            </p:cNvPr>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6754621" y="9139133"/>
              <a:ext cx="1017968" cy="330045"/>
            </a:xfrm>
            <a:prstGeom prst="rect">
              <a:avLst/>
            </a:prstGeom>
          </p:spPr>
        </p:pic>
        <p:pic>
          <p:nvPicPr>
            <p:cNvPr id="87" name="Picture 86">
              <a:extLst>
                <a:ext uri="{FF2B5EF4-FFF2-40B4-BE49-F238E27FC236}">
                  <a16:creationId xmlns:a16="http://schemas.microsoft.com/office/drawing/2014/main" id="{E85EF6B3-663D-4FB4-8D62-85F02413F16A}"/>
                </a:ext>
              </a:extLst>
            </p:cNvPr>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8420736" y="9214829"/>
              <a:ext cx="1143385" cy="178654"/>
            </a:xfrm>
            <a:prstGeom prst="rect">
              <a:avLst/>
            </a:prstGeom>
          </p:spPr>
        </p:pic>
        <p:pic>
          <p:nvPicPr>
            <p:cNvPr id="88" name="Picture 87">
              <a:extLst>
                <a:ext uri="{FF2B5EF4-FFF2-40B4-BE49-F238E27FC236}">
                  <a16:creationId xmlns:a16="http://schemas.microsoft.com/office/drawing/2014/main" id="{FDA18204-B1AF-4249-AB9F-03107DD29D91}"/>
                </a:ext>
              </a:extLst>
            </p:cNvPr>
            <p:cNvPicPr>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11584223" y="9168120"/>
              <a:ext cx="1218467" cy="127558"/>
            </a:xfrm>
            <a:prstGeom prst="rect">
              <a:avLst/>
            </a:prstGeom>
          </p:spPr>
        </p:pic>
        <p:pic>
          <p:nvPicPr>
            <p:cNvPr id="89" name="Picture 88">
              <a:extLst>
                <a:ext uri="{FF2B5EF4-FFF2-40B4-BE49-F238E27FC236}">
                  <a16:creationId xmlns:a16="http://schemas.microsoft.com/office/drawing/2014/main" id="{D5B146DB-894E-4732-9D61-C4864329E9C6}"/>
                </a:ext>
              </a:extLst>
            </p:cNvPr>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9989097" y="8513494"/>
              <a:ext cx="1491798" cy="1491798"/>
            </a:xfrm>
            <a:prstGeom prst="rect">
              <a:avLst/>
            </a:prstGeom>
          </p:spPr>
        </p:pic>
        <p:pic>
          <p:nvPicPr>
            <p:cNvPr id="90" name="Picture 89">
              <a:extLst>
                <a:ext uri="{FF2B5EF4-FFF2-40B4-BE49-F238E27FC236}">
                  <a16:creationId xmlns:a16="http://schemas.microsoft.com/office/drawing/2014/main" id="{A614ED6C-DA59-43B8-9713-BD328D4C34BE}"/>
                </a:ext>
              </a:extLst>
            </p:cNvPr>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15029205" y="9051152"/>
              <a:ext cx="1268844" cy="361494"/>
            </a:xfrm>
            <a:prstGeom prst="rect">
              <a:avLst/>
            </a:prstGeom>
          </p:spPr>
        </p:pic>
        <p:pic>
          <p:nvPicPr>
            <p:cNvPr id="91" name="Picture 90">
              <a:extLst>
                <a:ext uri="{FF2B5EF4-FFF2-40B4-BE49-F238E27FC236}">
                  <a16:creationId xmlns:a16="http://schemas.microsoft.com/office/drawing/2014/main" id="{D8CFDB8C-0455-4457-8C32-CFC712D50AEB}"/>
                </a:ext>
              </a:extLst>
            </p:cNvPr>
            <p:cNvPicPr>
              <a:picLocks noChangeAspect="1"/>
            </p:cNvPicPr>
            <p:nvPr/>
          </p:nvPicPr>
          <p:blipFill>
            <a:blip r:embed="rId66" cstate="screen">
              <a:extLst>
                <a:ext uri="{28A0092B-C50C-407E-A947-70E740481C1C}">
                  <a14:useLocalDpi xmlns:a14="http://schemas.microsoft.com/office/drawing/2010/main"/>
                </a:ext>
              </a:extLst>
            </a:blip>
            <a:stretch>
              <a:fillRect/>
            </a:stretch>
          </p:blipFill>
          <p:spPr>
            <a:xfrm>
              <a:off x="13210577" y="9082504"/>
              <a:ext cx="1145530" cy="298792"/>
            </a:xfrm>
            <a:prstGeom prst="rect">
              <a:avLst/>
            </a:prstGeom>
          </p:spPr>
        </p:pic>
        <p:pic>
          <p:nvPicPr>
            <p:cNvPr id="92" name="Picture 91">
              <a:extLst>
                <a:ext uri="{FF2B5EF4-FFF2-40B4-BE49-F238E27FC236}">
                  <a16:creationId xmlns:a16="http://schemas.microsoft.com/office/drawing/2014/main" id="{6C0B9ED6-A92B-4097-8945-A31CEC7980D9}"/>
                </a:ext>
              </a:extLst>
            </p:cNvPr>
            <p:cNvPicPr>
              <a:picLocks noChangeAspect="1"/>
            </p:cNvPicPr>
            <p:nvPr/>
          </p:nvPicPr>
          <p:blipFill>
            <a:blip r:embed="rId67" cstate="screen">
              <a:extLst>
                <a:ext uri="{28A0092B-C50C-407E-A947-70E740481C1C}">
                  <a14:useLocalDpi xmlns:a14="http://schemas.microsoft.com/office/drawing/2010/main"/>
                </a:ext>
              </a:extLst>
            </a:blip>
            <a:stretch>
              <a:fillRect/>
            </a:stretch>
          </p:blipFill>
          <p:spPr>
            <a:xfrm>
              <a:off x="16719038" y="9126817"/>
              <a:ext cx="1386863" cy="210166"/>
            </a:xfrm>
            <a:prstGeom prst="rect">
              <a:avLst/>
            </a:prstGeom>
          </p:spPr>
        </p:pic>
        <p:pic>
          <p:nvPicPr>
            <p:cNvPr id="93" name="Picture 92">
              <a:extLst>
                <a:ext uri="{FF2B5EF4-FFF2-40B4-BE49-F238E27FC236}">
                  <a16:creationId xmlns:a16="http://schemas.microsoft.com/office/drawing/2014/main" id="{90E198B5-F20E-4700-9BE8-C3AB19AF332A}"/>
                </a:ext>
              </a:extLst>
            </p:cNvPr>
            <p:cNvPicPr>
              <a:picLocks noChangeAspect="1"/>
            </p:cNvPicPr>
            <p:nvPr/>
          </p:nvPicPr>
          <p:blipFill>
            <a:blip r:embed="rId68" cstate="screen">
              <a:extLst>
                <a:ext uri="{28A0092B-C50C-407E-A947-70E740481C1C}">
                  <a14:useLocalDpi xmlns:a14="http://schemas.microsoft.com/office/drawing/2010/main"/>
                </a:ext>
              </a:extLst>
            </a:blip>
            <a:stretch>
              <a:fillRect/>
            </a:stretch>
          </p:blipFill>
          <p:spPr>
            <a:xfrm>
              <a:off x="18755054" y="8953889"/>
              <a:ext cx="1256543" cy="556021"/>
            </a:xfrm>
            <a:prstGeom prst="rect">
              <a:avLst/>
            </a:prstGeom>
          </p:spPr>
        </p:pic>
        <p:pic>
          <p:nvPicPr>
            <p:cNvPr id="94" name="Picture 93">
              <a:extLst>
                <a:ext uri="{FF2B5EF4-FFF2-40B4-BE49-F238E27FC236}">
                  <a16:creationId xmlns:a16="http://schemas.microsoft.com/office/drawing/2014/main" id="{429278A8-8615-41A5-91D1-BB3EC25B4761}"/>
                </a:ext>
              </a:extLst>
            </p:cNvPr>
            <p:cNvPicPr>
              <a:picLocks noChangeAspect="1"/>
            </p:cNvPicPr>
            <p:nvPr/>
          </p:nvPicPr>
          <p:blipFill>
            <a:blip r:embed="rId69" cstate="screen">
              <a:extLst>
                <a:ext uri="{28A0092B-C50C-407E-A947-70E740481C1C}">
                  <a14:useLocalDpi xmlns:a14="http://schemas.microsoft.com/office/drawing/2010/main"/>
                </a:ext>
              </a:extLst>
            </a:blip>
            <a:stretch>
              <a:fillRect/>
            </a:stretch>
          </p:blipFill>
          <p:spPr>
            <a:xfrm>
              <a:off x="9058556" y="12806527"/>
              <a:ext cx="1330971" cy="285239"/>
            </a:xfrm>
            <a:prstGeom prst="rect">
              <a:avLst/>
            </a:prstGeom>
          </p:spPr>
        </p:pic>
        <p:pic>
          <p:nvPicPr>
            <p:cNvPr id="95" name="Picture 94">
              <a:extLst>
                <a:ext uri="{FF2B5EF4-FFF2-40B4-BE49-F238E27FC236}">
                  <a16:creationId xmlns:a16="http://schemas.microsoft.com/office/drawing/2014/main" id="{CAF739DC-1098-459F-8050-5C763D50B169}"/>
                </a:ext>
              </a:extLst>
            </p:cNvPr>
            <p:cNvPicPr>
              <a:picLocks noChangeAspect="1"/>
            </p:cNvPicPr>
            <p:nvPr/>
          </p:nvPicPr>
          <p:blipFill>
            <a:blip r:embed="rId70" cstate="screen">
              <a:extLst>
                <a:ext uri="{28A0092B-C50C-407E-A947-70E740481C1C}">
                  <a14:useLocalDpi xmlns:a14="http://schemas.microsoft.com/office/drawing/2010/main"/>
                </a:ext>
              </a:extLst>
            </a:blip>
            <a:stretch>
              <a:fillRect/>
            </a:stretch>
          </p:blipFill>
          <p:spPr>
            <a:xfrm>
              <a:off x="10826786" y="12628942"/>
              <a:ext cx="1339036" cy="640408"/>
            </a:xfrm>
            <a:prstGeom prst="rect">
              <a:avLst/>
            </a:prstGeom>
          </p:spPr>
        </p:pic>
        <p:pic>
          <p:nvPicPr>
            <p:cNvPr id="96" name="Picture 95">
              <a:extLst>
                <a:ext uri="{FF2B5EF4-FFF2-40B4-BE49-F238E27FC236}">
                  <a16:creationId xmlns:a16="http://schemas.microsoft.com/office/drawing/2014/main" id="{A31E8C34-5BCD-4389-AC8B-2B8D6108487C}"/>
                </a:ext>
              </a:extLst>
            </p:cNvPr>
            <p:cNvPicPr>
              <a:picLocks noChangeAspect="1"/>
            </p:cNvPicPr>
            <p:nvPr/>
          </p:nvPicPr>
          <p:blipFill>
            <a:blip r:embed="rId71" cstate="screen">
              <a:extLst>
                <a:ext uri="{28A0092B-C50C-407E-A947-70E740481C1C}">
                  <a14:useLocalDpi xmlns:a14="http://schemas.microsoft.com/office/drawing/2010/main"/>
                </a:ext>
              </a:extLst>
            </a:blip>
            <a:stretch>
              <a:fillRect/>
            </a:stretch>
          </p:blipFill>
          <p:spPr>
            <a:xfrm>
              <a:off x="12760078" y="12770498"/>
              <a:ext cx="1297423" cy="357298"/>
            </a:xfrm>
            <a:prstGeom prst="rect">
              <a:avLst/>
            </a:prstGeom>
          </p:spPr>
        </p:pic>
        <p:pic>
          <p:nvPicPr>
            <p:cNvPr id="97" name="Picture 96">
              <a:extLst>
                <a:ext uri="{FF2B5EF4-FFF2-40B4-BE49-F238E27FC236}">
                  <a16:creationId xmlns:a16="http://schemas.microsoft.com/office/drawing/2014/main" id="{2865D835-8CD2-4F6F-A3C4-77E95B5446C3}"/>
                </a:ext>
              </a:extLst>
            </p:cNvPr>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11741072" y="7351821"/>
              <a:ext cx="1189749" cy="384919"/>
            </a:xfrm>
            <a:prstGeom prst="rect">
              <a:avLst/>
            </a:prstGeom>
          </p:spPr>
        </p:pic>
        <p:pic>
          <p:nvPicPr>
            <p:cNvPr id="98" name="Picture 97">
              <a:extLst>
                <a:ext uri="{FF2B5EF4-FFF2-40B4-BE49-F238E27FC236}">
                  <a16:creationId xmlns:a16="http://schemas.microsoft.com/office/drawing/2014/main" id="{9B076D16-8C95-4FEC-AB29-7CD0313887F8}"/>
                </a:ext>
              </a:extLst>
            </p:cNvPr>
            <p:cNvPicPr>
              <a:picLocks noChangeAspect="1"/>
            </p:cNvPicPr>
            <p:nvPr/>
          </p:nvPicPr>
          <p:blipFill>
            <a:blip r:embed="rId73" cstate="screen">
              <a:extLst>
                <a:ext uri="{28A0092B-C50C-407E-A947-70E740481C1C}">
                  <a14:useLocalDpi xmlns:a14="http://schemas.microsoft.com/office/drawing/2010/main"/>
                </a:ext>
              </a:extLst>
            </a:blip>
            <a:stretch>
              <a:fillRect/>
            </a:stretch>
          </p:blipFill>
          <p:spPr>
            <a:xfrm>
              <a:off x="3158984" y="9729565"/>
              <a:ext cx="1825545" cy="1008569"/>
            </a:xfrm>
            <a:prstGeom prst="rect">
              <a:avLst/>
            </a:prstGeom>
          </p:spPr>
        </p:pic>
        <p:pic>
          <p:nvPicPr>
            <p:cNvPr id="99" name="Picture 98">
              <a:extLst>
                <a:ext uri="{FF2B5EF4-FFF2-40B4-BE49-F238E27FC236}">
                  <a16:creationId xmlns:a16="http://schemas.microsoft.com/office/drawing/2014/main" id="{453612D3-4816-4A96-B589-3CC4AE1FCC06}"/>
                </a:ext>
              </a:extLst>
            </p:cNvPr>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5095235" y="9901020"/>
              <a:ext cx="1048333" cy="466327"/>
            </a:xfrm>
            <a:prstGeom prst="rect">
              <a:avLst/>
            </a:prstGeom>
          </p:spPr>
        </p:pic>
        <p:pic>
          <p:nvPicPr>
            <p:cNvPr id="100" name="Picture 99">
              <a:extLst>
                <a:ext uri="{FF2B5EF4-FFF2-40B4-BE49-F238E27FC236}">
                  <a16:creationId xmlns:a16="http://schemas.microsoft.com/office/drawing/2014/main" id="{853586BB-BD0E-4F59-8818-7E51DA5D7F3F}"/>
                </a:ext>
              </a:extLst>
            </p:cNvPr>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6779851" y="9637129"/>
              <a:ext cx="994109" cy="994109"/>
            </a:xfrm>
            <a:prstGeom prst="rect">
              <a:avLst/>
            </a:prstGeom>
          </p:spPr>
        </p:pic>
        <p:pic>
          <p:nvPicPr>
            <p:cNvPr id="101" name="Picture 100">
              <a:extLst>
                <a:ext uri="{FF2B5EF4-FFF2-40B4-BE49-F238E27FC236}">
                  <a16:creationId xmlns:a16="http://schemas.microsoft.com/office/drawing/2014/main" id="{5A74198F-5981-4294-9D58-EEE7F6554856}"/>
                </a:ext>
              </a:extLst>
            </p:cNvPr>
            <p:cNvPicPr>
              <a:picLocks noChangeAspect="1"/>
            </p:cNvPicPr>
            <p:nvPr/>
          </p:nvPicPr>
          <p:blipFill>
            <a:blip r:embed="rId76" cstate="screen">
              <a:extLst>
                <a:ext uri="{28A0092B-C50C-407E-A947-70E740481C1C}">
                  <a14:useLocalDpi xmlns:a14="http://schemas.microsoft.com/office/drawing/2010/main"/>
                </a:ext>
              </a:extLst>
            </a:blip>
            <a:stretch>
              <a:fillRect/>
            </a:stretch>
          </p:blipFill>
          <p:spPr>
            <a:xfrm>
              <a:off x="8173815" y="9973272"/>
              <a:ext cx="1520417" cy="321822"/>
            </a:xfrm>
            <a:prstGeom prst="rect">
              <a:avLst/>
            </a:prstGeom>
          </p:spPr>
        </p:pic>
        <p:pic>
          <p:nvPicPr>
            <p:cNvPr id="102" name="Picture 101">
              <a:extLst>
                <a:ext uri="{FF2B5EF4-FFF2-40B4-BE49-F238E27FC236}">
                  <a16:creationId xmlns:a16="http://schemas.microsoft.com/office/drawing/2014/main" id="{B8BB3F92-27DA-4FBB-B4E3-06CD7B14B537}"/>
                </a:ext>
              </a:extLst>
            </p:cNvPr>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12172299" y="9955125"/>
              <a:ext cx="1152735" cy="358117"/>
            </a:xfrm>
            <a:prstGeom prst="rect">
              <a:avLst/>
            </a:prstGeom>
          </p:spPr>
        </p:pic>
        <p:pic>
          <p:nvPicPr>
            <p:cNvPr id="103" name="Picture 102">
              <a:extLst>
                <a:ext uri="{FF2B5EF4-FFF2-40B4-BE49-F238E27FC236}">
                  <a16:creationId xmlns:a16="http://schemas.microsoft.com/office/drawing/2014/main" id="{707C46A9-84D2-46E2-A476-7FCB7223E76C}"/>
                </a:ext>
              </a:extLst>
            </p:cNvPr>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14155965" y="10037387"/>
              <a:ext cx="921362" cy="193593"/>
            </a:xfrm>
            <a:prstGeom prst="rect">
              <a:avLst/>
            </a:prstGeom>
          </p:spPr>
        </p:pic>
        <p:pic>
          <p:nvPicPr>
            <p:cNvPr id="104" name="Picture 103">
              <a:extLst>
                <a:ext uri="{FF2B5EF4-FFF2-40B4-BE49-F238E27FC236}">
                  <a16:creationId xmlns:a16="http://schemas.microsoft.com/office/drawing/2014/main" id="{AAF26842-A5FD-481E-8BC3-C7E9A548A2CB}"/>
                </a:ext>
              </a:extLst>
            </p:cNvPr>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8440470" y="8125513"/>
              <a:ext cx="985893" cy="588250"/>
            </a:xfrm>
            <a:prstGeom prst="rect">
              <a:avLst/>
            </a:prstGeom>
          </p:spPr>
        </p:pic>
        <p:pic>
          <p:nvPicPr>
            <p:cNvPr id="105" name="Picture 104">
              <a:extLst>
                <a:ext uri="{FF2B5EF4-FFF2-40B4-BE49-F238E27FC236}">
                  <a16:creationId xmlns:a16="http://schemas.microsoft.com/office/drawing/2014/main" id="{23931116-92FE-499A-A179-1AD11DEE0A0A}"/>
                </a:ext>
              </a:extLst>
            </p:cNvPr>
            <p:cNvPicPr>
              <a:picLocks noChangeAspect="1"/>
            </p:cNvPicPr>
            <p:nvPr/>
          </p:nvPicPr>
          <p:blipFill>
            <a:blip r:embed="rId80" cstate="screen">
              <a:extLst>
                <a:ext uri="{28A0092B-C50C-407E-A947-70E740481C1C}">
                  <a14:useLocalDpi xmlns:a14="http://schemas.microsoft.com/office/drawing/2010/main"/>
                </a:ext>
              </a:extLst>
            </a:blip>
            <a:stretch>
              <a:fillRect/>
            </a:stretch>
          </p:blipFill>
          <p:spPr>
            <a:xfrm>
              <a:off x="10389527" y="9685898"/>
              <a:ext cx="896572" cy="896572"/>
            </a:xfrm>
            <a:prstGeom prst="rect">
              <a:avLst/>
            </a:prstGeom>
          </p:spPr>
        </p:pic>
        <p:pic>
          <p:nvPicPr>
            <p:cNvPr id="106" name="Picture 105">
              <a:extLst>
                <a:ext uri="{FF2B5EF4-FFF2-40B4-BE49-F238E27FC236}">
                  <a16:creationId xmlns:a16="http://schemas.microsoft.com/office/drawing/2014/main" id="{BDAC5C57-BF47-4F05-81FC-0A0E4DB6E2E1}"/>
                </a:ext>
              </a:extLst>
            </p:cNvPr>
            <p:cNvPicPr>
              <a:picLocks noChangeAspect="1"/>
            </p:cNvPicPr>
            <p:nvPr/>
          </p:nvPicPr>
          <p:blipFill>
            <a:blip r:embed="rId81" cstate="screen">
              <a:extLst>
                <a:ext uri="{28A0092B-C50C-407E-A947-70E740481C1C}">
                  <a14:useLocalDpi xmlns:a14="http://schemas.microsoft.com/office/drawing/2010/main"/>
                </a:ext>
              </a:extLst>
            </a:blip>
            <a:stretch>
              <a:fillRect/>
            </a:stretch>
          </p:blipFill>
          <p:spPr>
            <a:xfrm>
              <a:off x="18824715" y="9771578"/>
              <a:ext cx="1032393" cy="632919"/>
            </a:xfrm>
            <a:prstGeom prst="rect">
              <a:avLst/>
            </a:prstGeom>
          </p:spPr>
        </p:pic>
        <p:pic>
          <p:nvPicPr>
            <p:cNvPr id="107" name="Picture 106">
              <a:extLst>
                <a:ext uri="{FF2B5EF4-FFF2-40B4-BE49-F238E27FC236}">
                  <a16:creationId xmlns:a16="http://schemas.microsoft.com/office/drawing/2014/main" id="{55CBF6C1-662D-4423-8EBA-AABF5278ECDE}"/>
                </a:ext>
              </a:extLst>
            </p:cNvPr>
            <p:cNvPicPr>
              <a:picLocks noChangeAspect="1"/>
            </p:cNvPicPr>
            <p:nvPr/>
          </p:nvPicPr>
          <p:blipFill>
            <a:blip r:embed="rId82" cstate="screen">
              <a:extLst>
                <a:ext uri="{28A0092B-C50C-407E-A947-70E740481C1C}">
                  <a14:useLocalDpi xmlns:a14="http://schemas.microsoft.com/office/drawing/2010/main"/>
                </a:ext>
              </a:extLst>
            </a:blip>
            <a:stretch>
              <a:fillRect/>
            </a:stretch>
          </p:blipFill>
          <p:spPr>
            <a:xfrm>
              <a:off x="16683356" y="12819092"/>
              <a:ext cx="1465466" cy="321515"/>
            </a:xfrm>
            <a:prstGeom prst="rect">
              <a:avLst/>
            </a:prstGeom>
          </p:spPr>
        </p:pic>
        <p:pic>
          <p:nvPicPr>
            <p:cNvPr id="108" name="Picture 107">
              <a:extLst>
                <a:ext uri="{FF2B5EF4-FFF2-40B4-BE49-F238E27FC236}">
                  <a16:creationId xmlns:a16="http://schemas.microsoft.com/office/drawing/2014/main" id="{5CBD65E5-1531-4E88-AEBF-D67646FCF522}"/>
                </a:ext>
              </a:extLst>
            </p:cNvPr>
            <p:cNvPicPr>
              <a:picLocks noChangeAspect="1"/>
            </p:cNvPicPr>
            <p:nvPr/>
          </p:nvPicPr>
          <p:blipFill>
            <a:blip r:embed="rId83" cstate="screen">
              <a:extLst>
                <a:ext uri="{28A0092B-C50C-407E-A947-70E740481C1C}">
                  <a14:useLocalDpi xmlns:a14="http://schemas.microsoft.com/office/drawing/2010/main"/>
                </a:ext>
              </a:extLst>
            </a:blip>
            <a:stretch>
              <a:fillRect/>
            </a:stretch>
          </p:blipFill>
          <p:spPr>
            <a:xfrm>
              <a:off x="18441751" y="12709536"/>
              <a:ext cx="1327908" cy="540627"/>
            </a:xfrm>
            <a:prstGeom prst="rect">
              <a:avLst/>
            </a:prstGeom>
          </p:spPr>
        </p:pic>
        <p:pic>
          <p:nvPicPr>
            <p:cNvPr id="109" name="Picture 108">
              <a:extLst>
                <a:ext uri="{FF2B5EF4-FFF2-40B4-BE49-F238E27FC236}">
                  <a16:creationId xmlns:a16="http://schemas.microsoft.com/office/drawing/2014/main" id="{5E54BBA0-ADE6-4A2B-AAEB-E988490B52DE}"/>
                </a:ext>
              </a:extLst>
            </p:cNvPr>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a:off x="5731349" y="13754363"/>
              <a:ext cx="1166535" cy="620977"/>
            </a:xfrm>
            <a:prstGeom prst="rect">
              <a:avLst/>
            </a:prstGeom>
          </p:spPr>
        </p:pic>
        <p:pic>
          <p:nvPicPr>
            <p:cNvPr id="110" name="Picture 109">
              <a:extLst>
                <a:ext uri="{FF2B5EF4-FFF2-40B4-BE49-F238E27FC236}">
                  <a16:creationId xmlns:a16="http://schemas.microsoft.com/office/drawing/2014/main" id="{50474029-37AA-4947-9D1E-9B65B502A333}"/>
                </a:ext>
              </a:extLst>
            </p:cNvPr>
            <p:cNvPicPr>
              <a:picLocks noChangeAspect="1"/>
            </p:cNvPicPr>
            <p:nvPr/>
          </p:nvPicPr>
          <p:blipFill>
            <a:blip r:embed="rId85" cstate="screen">
              <a:extLst>
                <a:ext uri="{28A0092B-C50C-407E-A947-70E740481C1C}">
                  <a14:useLocalDpi xmlns:a14="http://schemas.microsoft.com/office/drawing/2010/main"/>
                </a:ext>
              </a:extLst>
            </a:blip>
            <a:stretch>
              <a:fillRect/>
            </a:stretch>
          </p:blipFill>
          <p:spPr>
            <a:xfrm>
              <a:off x="14500297" y="13847047"/>
              <a:ext cx="971237" cy="481327"/>
            </a:xfrm>
            <a:prstGeom prst="rect">
              <a:avLst/>
            </a:prstGeom>
          </p:spPr>
        </p:pic>
        <p:pic>
          <p:nvPicPr>
            <p:cNvPr id="111" name="Picture 110">
              <a:extLst>
                <a:ext uri="{FF2B5EF4-FFF2-40B4-BE49-F238E27FC236}">
                  <a16:creationId xmlns:a16="http://schemas.microsoft.com/office/drawing/2014/main" id="{61D31382-D30A-44D0-8461-F4981FCA2439}"/>
                </a:ext>
              </a:extLst>
            </p:cNvPr>
            <p:cNvPicPr>
              <a:picLocks noChangeAspect="1"/>
            </p:cNvPicPr>
            <p:nvPr/>
          </p:nvPicPr>
          <p:blipFill>
            <a:blip r:embed="rId86" cstate="screen">
              <a:extLst>
                <a:ext uri="{28A0092B-C50C-407E-A947-70E740481C1C}">
                  <a14:useLocalDpi xmlns:a14="http://schemas.microsoft.com/office/drawing/2010/main"/>
                </a:ext>
              </a:extLst>
            </a:blip>
            <a:stretch>
              <a:fillRect/>
            </a:stretch>
          </p:blipFill>
          <p:spPr>
            <a:xfrm>
              <a:off x="6976518" y="11856293"/>
              <a:ext cx="841995" cy="420997"/>
            </a:xfrm>
            <a:prstGeom prst="rect">
              <a:avLst/>
            </a:prstGeom>
          </p:spPr>
        </p:pic>
        <p:pic>
          <p:nvPicPr>
            <p:cNvPr id="112" name="Picture 111">
              <a:extLst>
                <a:ext uri="{FF2B5EF4-FFF2-40B4-BE49-F238E27FC236}">
                  <a16:creationId xmlns:a16="http://schemas.microsoft.com/office/drawing/2014/main" id="{EC17ECF4-9C86-40B6-AB85-679F63CFA323}"/>
                </a:ext>
              </a:extLst>
            </p:cNvPr>
            <p:cNvPicPr>
              <a:picLocks noChangeAspect="1"/>
            </p:cNvPicPr>
            <p:nvPr/>
          </p:nvPicPr>
          <p:blipFill>
            <a:blip r:embed="rId87" cstate="screen">
              <a:extLst>
                <a:ext uri="{28A0092B-C50C-407E-A947-70E740481C1C}">
                  <a14:useLocalDpi xmlns:a14="http://schemas.microsoft.com/office/drawing/2010/main"/>
                </a:ext>
              </a:extLst>
            </a:blip>
            <a:stretch>
              <a:fillRect/>
            </a:stretch>
          </p:blipFill>
          <p:spPr>
            <a:xfrm>
              <a:off x="18882262" y="11397451"/>
              <a:ext cx="877607" cy="745138"/>
            </a:xfrm>
            <a:prstGeom prst="rect">
              <a:avLst/>
            </a:prstGeom>
          </p:spPr>
        </p:pic>
        <p:pic>
          <p:nvPicPr>
            <p:cNvPr id="113" name="Picture 112">
              <a:extLst>
                <a:ext uri="{FF2B5EF4-FFF2-40B4-BE49-F238E27FC236}">
                  <a16:creationId xmlns:a16="http://schemas.microsoft.com/office/drawing/2014/main" id="{E44E513C-2ED9-401D-B544-8137D81FA549}"/>
                </a:ext>
              </a:extLst>
            </p:cNvPr>
            <p:cNvPicPr>
              <a:picLocks noChangeAspect="1"/>
            </p:cNvPicPr>
            <p:nvPr/>
          </p:nvPicPr>
          <p:blipFill>
            <a:blip r:embed="rId88" cstate="screen">
              <a:extLst>
                <a:ext uri="{28A0092B-C50C-407E-A947-70E740481C1C}">
                  <a14:useLocalDpi xmlns:a14="http://schemas.microsoft.com/office/drawing/2010/main"/>
                </a:ext>
              </a:extLst>
            </a:blip>
            <a:stretch>
              <a:fillRect/>
            </a:stretch>
          </p:blipFill>
          <p:spPr>
            <a:xfrm>
              <a:off x="7086631" y="12729779"/>
              <a:ext cx="1297310" cy="576581"/>
            </a:xfrm>
            <a:prstGeom prst="rect">
              <a:avLst/>
            </a:prstGeom>
          </p:spPr>
        </p:pic>
        <p:pic>
          <p:nvPicPr>
            <p:cNvPr id="114" name="Picture 113">
              <a:extLst>
                <a:ext uri="{FF2B5EF4-FFF2-40B4-BE49-F238E27FC236}">
                  <a16:creationId xmlns:a16="http://schemas.microsoft.com/office/drawing/2014/main" id="{F47AEEDD-F6BE-46AB-AEE4-F02C851E8C8F}"/>
                </a:ext>
              </a:extLst>
            </p:cNvPr>
            <p:cNvPicPr>
              <a:picLocks noChangeAspect="1"/>
            </p:cNvPicPr>
            <p:nvPr/>
          </p:nvPicPr>
          <p:blipFill>
            <a:blip r:embed="rId89" cstate="screen">
              <a:extLst>
                <a:ext uri="{28A0092B-C50C-407E-A947-70E740481C1C}">
                  <a14:useLocalDpi xmlns:a14="http://schemas.microsoft.com/office/drawing/2010/main"/>
                </a:ext>
              </a:extLst>
            </a:blip>
            <a:stretch>
              <a:fillRect/>
            </a:stretch>
          </p:blipFill>
          <p:spPr>
            <a:xfrm>
              <a:off x="14676795" y="12734708"/>
              <a:ext cx="1053371" cy="351123"/>
            </a:xfrm>
            <a:prstGeom prst="rect">
              <a:avLst/>
            </a:prstGeom>
          </p:spPr>
        </p:pic>
        <p:pic>
          <p:nvPicPr>
            <p:cNvPr id="115" name="Picture 114">
              <a:extLst>
                <a:ext uri="{FF2B5EF4-FFF2-40B4-BE49-F238E27FC236}">
                  <a16:creationId xmlns:a16="http://schemas.microsoft.com/office/drawing/2014/main" id="{56299DA9-1FA5-4190-A729-89427EC78678}"/>
                </a:ext>
              </a:extLst>
            </p:cNvPr>
            <p:cNvPicPr>
              <a:picLocks noChangeAspect="1"/>
            </p:cNvPicPr>
            <p:nvPr/>
          </p:nvPicPr>
          <p:blipFill>
            <a:blip r:embed="rId90" cstate="email">
              <a:extLst>
                <a:ext uri="{28A0092B-C50C-407E-A947-70E740481C1C}">
                  <a14:useLocalDpi xmlns:a14="http://schemas.microsoft.com/office/drawing/2010/main"/>
                </a:ext>
              </a:extLst>
            </a:blip>
            <a:stretch>
              <a:fillRect/>
            </a:stretch>
          </p:blipFill>
          <p:spPr>
            <a:xfrm>
              <a:off x="7195159" y="13743053"/>
              <a:ext cx="1487008" cy="637289"/>
            </a:xfrm>
            <a:prstGeom prst="rect">
              <a:avLst/>
            </a:prstGeom>
          </p:spPr>
        </p:pic>
        <p:pic>
          <p:nvPicPr>
            <p:cNvPr id="116" name="Picture 115">
              <a:extLst>
                <a:ext uri="{FF2B5EF4-FFF2-40B4-BE49-F238E27FC236}">
                  <a16:creationId xmlns:a16="http://schemas.microsoft.com/office/drawing/2014/main" id="{F4C606FA-51F3-4180-B9C1-80096478A876}"/>
                </a:ext>
              </a:extLst>
            </p:cNvPr>
            <p:cNvPicPr>
              <a:picLocks noChangeAspect="1"/>
            </p:cNvPicPr>
            <p:nvPr/>
          </p:nvPicPr>
          <p:blipFill>
            <a:blip r:embed="rId91" cstate="screen">
              <a:extLst>
                <a:ext uri="{28A0092B-C50C-407E-A947-70E740481C1C}">
                  <a14:useLocalDpi xmlns:a14="http://schemas.microsoft.com/office/drawing/2010/main"/>
                </a:ext>
              </a:extLst>
            </a:blip>
            <a:stretch>
              <a:fillRect/>
            </a:stretch>
          </p:blipFill>
          <p:spPr>
            <a:xfrm>
              <a:off x="12805472" y="13891821"/>
              <a:ext cx="1123595" cy="316012"/>
            </a:xfrm>
            <a:prstGeom prst="rect">
              <a:avLst/>
            </a:prstGeom>
          </p:spPr>
        </p:pic>
        <p:pic>
          <p:nvPicPr>
            <p:cNvPr id="117" name="Picture 116">
              <a:extLst>
                <a:ext uri="{FF2B5EF4-FFF2-40B4-BE49-F238E27FC236}">
                  <a16:creationId xmlns:a16="http://schemas.microsoft.com/office/drawing/2014/main" id="{B2559659-136D-43D5-8522-CA9C41BEF390}"/>
                </a:ext>
              </a:extLst>
            </p:cNvPr>
            <p:cNvPicPr>
              <a:picLocks noChangeAspect="1"/>
            </p:cNvPicPr>
            <p:nvPr/>
          </p:nvPicPr>
          <p:blipFill>
            <a:blip r:embed="rId92" cstate="screen">
              <a:extLst>
                <a:ext uri="{28A0092B-C50C-407E-A947-70E740481C1C}">
                  <a14:useLocalDpi xmlns:a14="http://schemas.microsoft.com/office/drawing/2010/main"/>
                </a:ext>
              </a:extLst>
            </a:blip>
            <a:stretch>
              <a:fillRect/>
            </a:stretch>
          </p:blipFill>
          <p:spPr>
            <a:xfrm>
              <a:off x="11313982" y="13771942"/>
              <a:ext cx="670509" cy="579431"/>
            </a:xfrm>
            <a:prstGeom prst="rect">
              <a:avLst/>
            </a:prstGeom>
          </p:spPr>
        </p:pic>
        <p:pic>
          <p:nvPicPr>
            <p:cNvPr id="118" name="Picture 117">
              <a:extLst>
                <a:ext uri="{FF2B5EF4-FFF2-40B4-BE49-F238E27FC236}">
                  <a16:creationId xmlns:a16="http://schemas.microsoft.com/office/drawing/2014/main" id="{327A5D53-A657-4082-A998-07E2D80AAB38}"/>
                </a:ext>
              </a:extLst>
            </p:cNvPr>
            <p:cNvPicPr>
              <a:picLocks noChangeAspect="1"/>
            </p:cNvPicPr>
            <p:nvPr/>
          </p:nvPicPr>
          <p:blipFill>
            <a:blip r:embed="rId93" cstate="screen">
              <a:extLst>
                <a:ext uri="{28A0092B-C50C-407E-A947-70E740481C1C}">
                  <a14:useLocalDpi xmlns:a14="http://schemas.microsoft.com/office/drawing/2010/main"/>
                </a:ext>
              </a:extLst>
            </a:blip>
            <a:stretch>
              <a:fillRect/>
            </a:stretch>
          </p:blipFill>
          <p:spPr>
            <a:xfrm>
              <a:off x="5088051" y="10769639"/>
              <a:ext cx="1102702" cy="557155"/>
            </a:xfrm>
            <a:prstGeom prst="rect">
              <a:avLst/>
            </a:prstGeom>
          </p:spPr>
        </p:pic>
        <p:pic>
          <p:nvPicPr>
            <p:cNvPr id="119" name="Picture 118">
              <a:extLst>
                <a:ext uri="{FF2B5EF4-FFF2-40B4-BE49-F238E27FC236}">
                  <a16:creationId xmlns:a16="http://schemas.microsoft.com/office/drawing/2014/main" id="{53E7F184-6D8E-475F-9FD8-1BB927478CF0}"/>
                </a:ext>
              </a:extLst>
            </p:cNvPr>
            <p:cNvPicPr>
              <a:picLocks noChangeAspect="1"/>
            </p:cNvPicPr>
            <p:nvPr/>
          </p:nvPicPr>
          <p:blipFill>
            <a:blip r:embed="rId94" cstate="screen">
              <a:extLst>
                <a:ext uri="{28A0092B-C50C-407E-A947-70E740481C1C}">
                  <a14:useLocalDpi xmlns:a14="http://schemas.microsoft.com/office/drawing/2010/main"/>
                </a:ext>
              </a:extLst>
            </a:blip>
            <a:stretch>
              <a:fillRect/>
            </a:stretch>
          </p:blipFill>
          <p:spPr>
            <a:xfrm>
              <a:off x="3749210" y="10833861"/>
              <a:ext cx="866122" cy="405918"/>
            </a:xfrm>
            <a:prstGeom prst="rect">
              <a:avLst/>
            </a:prstGeom>
          </p:spPr>
        </p:pic>
        <p:pic>
          <p:nvPicPr>
            <p:cNvPr id="120" name="Picture 119">
              <a:extLst>
                <a:ext uri="{FF2B5EF4-FFF2-40B4-BE49-F238E27FC236}">
                  <a16:creationId xmlns:a16="http://schemas.microsoft.com/office/drawing/2014/main" id="{6CBAF815-F7A6-4EF3-B234-C24D6F80D0AC}"/>
                </a:ext>
              </a:extLst>
            </p:cNvPr>
            <p:cNvPicPr>
              <a:picLocks noChangeAspect="1"/>
            </p:cNvPicPr>
            <p:nvPr/>
          </p:nvPicPr>
          <p:blipFill>
            <a:blip r:embed="rId95" cstate="screen">
              <a:extLst>
                <a:ext uri="{28A0092B-C50C-407E-A947-70E740481C1C}">
                  <a14:useLocalDpi xmlns:a14="http://schemas.microsoft.com/office/drawing/2010/main"/>
                </a:ext>
              </a:extLst>
            </a:blip>
            <a:stretch>
              <a:fillRect/>
            </a:stretch>
          </p:blipFill>
          <p:spPr>
            <a:xfrm>
              <a:off x="2148280" y="10127716"/>
              <a:ext cx="892139" cy="810600"/>
            </a:xfrm>
            <a:prstGeom prst="rect">
              <a:avLst/>
            </a:prstGeom>
          </p:spPr>
        </p:pic>
        <p:pic>
          <p:nvPicPr>
            <p:cNvPr id="121" name="Picture 120">
              <a:extLst>
                <a:ext uri="{FF2B5EF4-FFF2-40B4-BE49-F238E27FC236}">
                  <a16:creationId xmlns:a16="http://schemas.microsoft.com/office/drawing/2014/main" id="{AE5E71DC-CEE4-4A32-8155-D27345AAD727}"/>
                </a:ext>
              </a:extLst>
            </p:cNvPr>
            <p:cNvPicPr>
              <a:picLocks noChangeAspect="1"/>
            </p:cNvPicPr>
            <p:nvPr/>
          </p:nvPicPr>
          <p:blipFill>
            <a:blip r:embed="rId96" cstate="email">
              <a:extLst>
                <a:ext uri="{28A0092B-C50C-407E-A947-70E740481C1C}">
                  <a14:useLocalDpi xmlns:a14="http://schemas.microsoft.com/office/drawing/2010/main"/>
                </a:ext>
              </a:extLst>
            </a:blip>
            <a:stretch>
              <a:fillRect/>
            </a:stretch>
          </p:blipFill>
          <p:spPr>
            <a:xfrm>
              <a:off x="11753880" y="10812068"/>
              <a:ext cx="863162" cy="388423"/>
            </a:xfrm>
            <a:prstGeom prst="rect">
              <a:avLst/>
            </a:prstGeom>
          </p:spPr>
        </p:pic>
        <p:pic>
          <p:nvPicPr>
            <p:cNvPr id="122" name="Picture 121">
              <a:extLst>
                <a:ext uri="{FF2B5EF4-FFF2-40B4-BE49-F238E27FC236}">
                  <a16:creationId xmlns:a16="http://schemas.microsoft.com/office/drawing/2014/main" id="{C9E3A5B1-9001-4917-BAFA-B1A04267B537}"/>
                </a:ext>
              </a:extLst>
            </p:cNvPr>
            <p:cNvPicPr>
              <a:picLocks noChangeAspect="1"/>
            </p:cNvPicPr>
            <p:nvPr/>
          </p:nvPicPr>
          <p:blipFill>
            <a:blip r:embed="rId97" cstate="screen">
              <a:extLst>
                <a:ext uri="{28A0092B-C50C-407E-A947-70E740481C1C}">
                  <a14:useLocalDpi xmlns:a14="http://schemas.microsoft.com/office/drawing/2010/main"/>
                </a:ext>
              </a:extLst>
            </a:blip>
            <a:stretch>
              <a:fillRect/>
            </a:stretch>
          </p:blipFill>
          <p:spPr>
            <a:xfrm>
              <a:off x="13280544" y="10832988"/>
              <a:ext cx="1179100" cy="406790"/>
            </a:xfrm>
            <a:prstGeom prst="rect">
              <a:avLst/>
            </a:prstGeom>
          </p:spPr>
        </p:pic>
        <p:pic>
          <p:nvPicPr>
            <p:cNvPr id="123" name="Picture 122">
              <a:extLst>
                <a:ext uri="{FF2B5EF4-FFF2-40B4-BE49-F238E27FC236}">
                  <a16:creationId xmlns:a16="http://schemas.microsoft.com/office/drawing/2014/main" id="{CFE5BEAA-B043-45F2-BDF5-37C875F04451}"/>
                </a:ext>
              </a:extLst>
            </p:cNvPr>
            <p:cNvPicPr>
              <a:picLocks noChangeAspect="1"/>
            </p:cNvPicPr>
            <p:nvPr/>
          </p:nvPicPr>
          <p:blipFill>
            <a:blip r:embed="rId98" cstate="screen">
              <a:extLst>
                <a:ext uri="{28A0092B-C50C-407E-A947-70E740481C1C}">
                  <a14:useLocalDpi xmlns:a14="http://schemas.microsoft.com/office/drawing/2010/main"/>
                </a:ext>
              </a:extLst>
            </a:blip>
            <a:stretch>
              <a:fillRect/>
            </a:stretch>
          </p:blipFill>
          <p:spPr>
            <a:xfrm>
              <a:off x="15216845" y="10594913"/>
              <a:ext cx="863161" cy="863160"/>
            </a:xfrm>
            <a:prstGeom prst="rect">
              <a:avLst/>
            </a:prstGeom>
          </p:spPr>
        </p:pic>
        <p:pic>
          <p:nvPicPr>
            <p:cNvPr id="124" name="Picture 123">
              <a:extLst>
                <a:ext uri="{FF2B5EF4-FFF2-40B4-BE49-F238E27FC236}">
                  <a16:creationId xmlns:a16="http://schemas.microsoft.com/office/drawing/2014/main" id="{E4439DC7-33DD-412C-9529-74F766D1E6B8}"/>
                </a:ext>
              </a:extLst>
            </p:cNvPr>
            <p:cNvPicPr>
              <a:picLocks noChangeAspect="1"/>
            </p:cNvPicPr>
            <p:nvPr/>
          </p:nvPicPr>
          <p:blipFill>
            <a:blip r:embed="rId99" cstate="screen">
              <a:extLst>
                <a:ext uri="{28A0092B-C50C-407E-A947-70E740481C1C}">
                  <a14:useLocalDpi xmlns:a14="http://schemas.microsoft.com/office/drawing/2010/main"/>
                </a:ext>
              </a:extLst>
            </a:blip>
            <a:stretch>
              <a:fillRect/>
            </a:stretch>
          </p:blipFill>
          <p:spPr>
            <a:xfrm>
              <a:off x="10222308" y="10804797"/>
              <a:ext cx="1128145" cy="379376"/>
            </a:xfrm>
            <a:prstGeom prst="rect">
              <a:avLst/>
            </a:prstGeom>
          </p:spPr>
        </p:pic>
        <p:pic>
          <p:nvPicPr>
            <p:cNvPr id="125" name="Picture 124">
              <a:extLst>
                <a:ext uri="{FF2B5EF4-FFF2-40B4-BE49-F238E27FC236}">
                  <a16:creationId xmlns:a16="http://schemas.microsoft.com/office/drawing/2014/main" id="{52D82EA3-AEA6-4327-8F1B-B86521C8D2A1}"/>
                </a:ext>
              </a:extLst>
            </p:cNvPr>
            <p:cNvPicPr>
              <a:picLocks noChangeAspect="1"/>
            </p:cNvPicPr>
            <p:nvPr/>
          </p:nvPicPr>
          <p:blipFill>
            <a:blip r:embed="rId100" cstate="screen">
              <a:extLst>
                <a:ext uri="{28A0092B-C50C-407E-A947-70E740481C1C}">
                  <a14:useLocalDpi xmlns:a14="http://schemas.microsoft.com/office/drawing/2010/main"/>
                </a:ext>
              </a:extLst>
            </a:blip>
            <a:stretch>
              <a:fillRect/>
            </a:stretch>
          </p:blipFill>
          <p:spPr>
            <a:xfrm>
              <a:off x="16893585" y="10870312"/>
              <a:ext cx="1332384" cy="306566"/>
            </a:xfrm>
            <a:prstGeom prst="rect">
              <a:avLst/>
            </a:prstGeom>
          </p:spPr>
        </p:pic>
        <p:pic>
          <p:nvPicPr>
            <p:cNvPr id="126" name="Picture 125">
              <a:extLst>
                <a:ext uri="{FF2B5EF4-FFF2-40B4-BE49-F238E27FC236}">
                  <a16:creationId xmlns:a16="http://schemas.microsoft.com/office/drawing/2014/main" id="{FD24F122-1518-4AD0-8973-1F6D5A5665DB}"/>
                </a:ext>
              </a:extLst>
            </p:cNvPr>
            <p:cNvPicPr>
              <a:picLocks noChangeAspect="1"/>
            </p:cNvPicPr>
            <p:nvPr/>
          </p:nvPicPr>
          <p:blipFill>
            <a:blip r:embed="rId101" cstate="screen">
              <a:extLst>
                <a:ext uri="{28A0092B-C50C-407E-A947-70E740481C1C}">
                  <a14:useLocalDpi xmlns:a14="http://schemas.microsoft.com/office/drawing/2010/main"/>
                </a:ext>
              </a:extLst>
            </a:blip>
            <a:stretch>
              <a:fillRect/>
            </a:stretch>
          </p:blipFill>
          <p:spPr>
            <a:xfrm>
              <a:off x="18726147" y="10731147"/>
              <a:ext cx="1275661" cy="478372"/>
            </a:xfrm>
            <a:prstGeom prst="rect">
              <a:avLst/>
            </a:prstGeom>
          </p:spPr>
        </p:pic>
        <p:pic>
          <p:nvPicPr>
            <p:cNvPr id="127" name="Picture 126">
              <a:extLst>
                <a:ext uri="{FF2B5EF4-FFF2-40B4-BE49-F238E27FC236}">
                  <a16:creationId xmlns:a16="http://schemas.microsoft.com/office/drawing/2014/main" id="{699E2282-7C97-4D86-9976-66415C1AA2D4}"/>
                </a:ext>
              </a:extLst>
            </p:cNvPr>
            <p:cNvPicPr>
              <a:picLocks noChangeAspect="1"/>
            </p:cNvPicPr>
            <p:nvPr/>
          </p:nvPicPr>
          <p:blipFill>
            <a:blip r:embed="rId102" cstate="screen">
              <a:extLst>
                <a:ext uri="{28A0092B-C50C-407E-A947-70E740481C1C}">
                  <a14:useLocalDpi xmlns:a14="http://schemas.microsoft.com/office/drawing/2010/main"/>
                </a:ext>
              </a:extLst>
            </a:blip>
            <a:stretch>
              <a:fillRect/>
            </a:stretch>
          </p:blipFill>
          <p:spPr>
            <a:xfrm>
              <a:off x="8458387" y="10813904"/>
              <a:ext cx="1158282" cy="425221"/>
            </a:xfrm>
            <a:prstGeom prst="rect">
              <a:avLst/>
            </a:prstGeom>
          </p:spPr>
        </p:pic>
        <p:pic>
          <p:nvPicPr>
            <p:cNvPr id="128" name="Picture 127">
              <a:extLst>
                <a:ext uri="{FF2B5EF4-FFF2-40B4-BE49-F238E27FC236}">
                  <a16:creationId xmlns:a16="http://schemas.microsoft.com/office/drawing/2014/main" id="{BFB08457-880A-4EC5-BDD3-193495EF589A}"/>
                </a:ext>
              </a:extLst>
            </p:cNvPr>
            <p:cNvPicPr>
              <a:picLocks noChangeAspect="1"/>
            </p:cNvPicPr>
            <p:nvPr/>
          </p:nvPicPr>
          <p:blipFill>
            <a:blip r:embed="rId103" cstate="email">
              <a:extLst>
                <a:ext uri="{28A0092B-C50C-407E-A947-70E740481C1C}">
                  <a14:useLocalDpi xmlns:a14="http://schemas.microsoft.com/office/drawing/2010/main"/>
                </a:ext>
              </a:extLst>
            </a:blip>
            <a:stretch>
              <a:fillRect/>
            </a:stretch>
          </p:blipFill>
          <p:spPr>
            <a:xfrm>
              <a:off x="9366850" y="13930592"/>
              <a:ext cx="1072444" cy="351098"/>
            </a:xfrm>
            <a:prstGeom prst="rect">
              <a:avLst/>
            </a:prstGeom>
          </p:spPr>
        </p:pic>
        <p:pic>
          <p:nvPicPr>
            <p:cNvPr id="129" name="Picture 128">
              <a:extLst>
                <a:ext uri="{FF2B5EF4-FFF2-40B4-BE49-F238E27FC236}">
                  <a16:creationId xmlns:a16="http://schemas.microsoft.com/office/drawing/2014/main" id="{F82D6F79-E486-451E-B153-7EC5A3580533}"/>
                </a:ext>
              </a:extLst>
            </p:cNvPr>
            <p:cNvPicPr>
              <a:picLocks noChangeAspect="1"/>
            </p:cNvPicPr>
            <p:nvPr/>
          </p:nvPicPr>
          <p:blipFill>
            <a:blip r:embed="rId104" cstate="screen">
              <a:extLst>
                <a:ext uri="{28A0092B-C50C-407E-A947-70E740481C1C}">
                  <a14:useLocalDpi xmlns:a14="http://schemas.microsoft.com/office/drawing/2010/main"/>
                </a:ext>
              </a:extLst>
            </a:blip>
            <a:stretch>
              <a:fillRect/>
            </a:stretch>
          </p:blipFill>
          <p:spPr>
            <a:xfrm>
              <a:off x="7113140" y="6460684"/>
              <a:ext cx="540145" cy="540145"/>
            </a:xfrm>
            <a:prstGeom prst="rect">
              <a:avLst/>
            </a:prstGeom>
          </p:spPr>
        </p:pic>
        <p:pic>
          <p:nvPicPr>
            <p:cNvPr id="130" name="Picture 129">
              <a:extLst>
                <a:ext uri="{FF2B5EF4-FFF2-40B4-BE49-F238E27FC236}">
                  <a16:creationId xmlns:a16="http://schemas.microsoft.com/office/drawing/2014/main" id="{1AF67B2D-D66A-4067-B2B2-D7DEF366DAF6}"/>
                </a:ext>
              </a:extLst>
            </p:cNvPr>
            <p:cNvPicPr>
              <a:picLocks noChangeAspect="1"/>
            </p:cNvPicPr>
            <p:nvPr/>
          </p:nvPicPr>
          <p:blipFill>
            <a:blip r:embed="rId105" cstate="screen">
              <a:extLst>
                <a:ext uri="{28A0092B-C50C-407E-A947-70E740481C1C}">
                  <a14:useLocalDpi xmlns:a14="http://schemas.microsoft.com/office/drawing/2010/main"/>
                </a:ext>
              </a:extLst>
            </a:blip>
            <a:stretch>
              <a:fillRect/>
            </a:stretch>
          </p:blipFill>
          <p:spPr>
            <a:xfrm>
              <a:off x="6833795" y="10920705"/>
              <a:ext cx="947448" cy="205781"/>
            </a:xfrm>
            <a:prstGeom prst="rect">
              <a:avLst/>
            </a:prstGeom>
          </p:spPr>
        </p:pic>
        <p:pic>
          <p:nvPicPr>
            <p:cNvPr id="131" name="Picture 130">
              <a:extLst>
                <a:ext uri="{FF2B5EF4-FFF2-40B4-BE49-F238E27FC236}">
                  <a16:creationId xmlns:a16="http://schemas.microsoft.com/office/drawing/2014/main" id="{9194A2AA-C609-4A2D-B637-D8DF40CE6C97}"/>
                </a:ext>
              </a:extLst>
            </p:cNvPr>
            <p:cNvPicPr>
              <a:picLocks noChangeAspect="1"/>
            </p:cNvPicPr>
            <p:nvPr/>
          </p:nvPicPr>
          <p:blipFill rotWithShape="1">
            <a:blip r:embed="rId106" cstate="screen">
              <a:extLst>
                <a:ext uri="{28A0092B-C50C-407E-A947-70E740481C1C}">
                  <a14:useLocalDpi xmlns:a14="http://schemas.microsoft.com/office/drawing/2010/main"/>
                </a:ext>
              </a:extLst>
            </a:blip>
            <a:srcRect/>
            <a:stretch/>
          </p:blipFill>
          <p:spPr>
            <a:xfrm>
              <a:off x="4978118" y="5770336"/>
              <a:ext cx="1320594" cy="436796"/>
            </a:xfrm>
            <a:prstGeom prst="rect">
              <a:avLst/>
            </a:prstGeom>
          </p:spPr>
        </p:pic>
      </p:grpSp>
    </p:spTree>
    <p:extLst>
      <p:ext uri="{BB962C8B-B14F-4D97-AF65-F5344CB8AC3E}">
        <p14:creationId xmlns:p14="http://schemas.microsoft.com/office/powerpoint/2010/main" val="337670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0">
            <a:extLst>
              <a:ext uri="{FF2B5EF4-FFF2-40B4-BE49-F238E27FC236}">
                <a16:creationId xmlns:a16="http://schemas.microsoft.com/office/drawing/2014/main" id="{FC478D9E-B273-F0CC-0DA3-71377D6D057E}"/>
              </a:ext>
            </a:extLst>
          </p:cNvPr>
          <p:cNvSpPr>
            <a:spLocks noGrp="1"/>
          </p:cNvSpPr>
          <p:nvPr>
            <p:ph type="title"/>
          </p:nvPr>
        </p:nvSpPr>
        <p:spPr>
          <a:xfrm>
            <a:off x="548640" y="448056"/>
            <a:ext cx="5382260" cy="535531"/>
          </a:xfrm>
        </p:spPr>
        <p:txBody>
          <a:bodyPr/>
          <a:lstStyle/>
          <a:p>
            <a:r>
              <a:rPr lang="en-US" dirty="0">
                <a:ea typeface="Amazon Ember" panose="020B0603020204020204" pitchFamily="34" charset="0"/>
                <a:cs typeface="Amazon Ember" panose="020B0603020204020204" pitchFamily="34" charset="0"/>
              </a:rPr>
              <a:t>Disney +</a:t>
            </a:r>
            <a:endParaRPr lang="en-US" dirty="0"/>
          </a:p>
        </p:txBody>
      </p:sp>
      <p:pic>
        <p:nvPicPr>
          <p:cNvPr id="49" name="Picture 48">
            <a:extLst>
              <a:ext uri="{FF2B5EF4-FFF2-40B4-BE49-F238E27FC236}">
                <a16:creationId xmlns:a16="http://schemas.microsoft.com/office/drawing/2014/main" id="{A71B292C-7A13-7631-10FC-072928F723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516956"/>
            <a:ext cx="4737100" cy="2982144"/>
          </a:xfrm>
          <a:prstGeom prst="rect">
            <a:avLst/>
          </a:prstGeom>
        </p:spPr>
      </p:pic>
      <p:pic>
        <p:nvPicPr>
          <p:cNvPr id="67" name="Picture 66">
            <a:extLst>
              <a:ext uri="{FF2B5EF4-FFF2-40B4-BE49-F238E27FC236}">
                <a16:creationId xmlns:a16="http://schemas.microsoft.com/office/drawing/2014/main" id="{075FFCA9-0A80-C70C-45A3-DF530FD9FB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816" y="2101400"/>
            <a:ext cx="6486458" cy="4054036"/>
          </a:xfrm>
          <a:prstGeom prst="rect">
            <a:avLst/>
          </a:prstGeom>
        </p:spPr>
      </p:pic>
      <p:sp>
        <p:nvSpPr>
          <p:cNvPr id="68" name="Rectangle 67">
            <a:extLst>
              <a:ext uri="{FF2B5EF4-FFF2-40B4-BE49-F238E27FC236}">
                <a16:creationId xmlns:a16="http://schemas.microsoft.com/office/drawing/2014/main" id="{6F3BA69A-674E-E3A8-F983-7A90973D2A2A}"/>
              </a:ext>
            </a:extLst>
          </p:cNvPr>
          <p:cNvSpPr/>
          <p:nvPr/>
        </p:nvSpPr>
        <p:spPr>
          <a:xfrm>
            <a:off x="535415" y="1129724"/>
            <a:ext cx="4912484" cy="523220"/>
          </a:xfrm>
          <a:prstGeom prst="rect">
            <a:avLst/>
          </a:prstGeom>
        </p:spPr>
        <p:txBody>
          <a:bodyPr wrap="square">
            <a:spAutoFit/>
          </a:bodyPr>
          <a:lstStyle/>
          <a:p>
            <a:pPr>
              <a:spcBef>
                <a:spcPts val="0"/>
              </a:spcBef>
              <a:spcAft>
                <a:spcPts val="2400"/>
              </a:spcAft>
            </a:pPr>
            <a:r>
              <a:rPr lang="en-US" sz="1400" b="1" dirty="0">
                <a:latin typeface="Amazon Ember Display" panose="020F0603020204020204" pitchFamily="34" charset="0"/>
                <a:ea typeface="Amazon Ember Display" panose="020F0603020204020204" pitchFamily="34" charset="0"/>
                <a:cs typeface="Amazon Ember Display" panose="020F0603020204020204" pitchFamily="34" charset="0"/>
              </a:rPr>
              <a:t>Disney+ delivers an extensive library of digital content directly to the homes of 152 million subscribers. </a:t>
            </a:r>
          </a:p>
        </p:txBody>
      </p:sp>
      <p:pic>
        <p:nvPicPr>
          <p:cNvPr id="71" name="Picture 2" descr="Marvel su Disney Plus: gli ultimi show, le date di uscita e le serie in  produzione">
            <a:extLst>
              <a:ext uri="{FF2B5EF4-FFF2-40B4-BE49-F238E27FC236}">
                <a16:creationId xmlns:a16="http://schemas.microsoft.com/office/drawing/2014/main" id="{3C1C15DF-626A-F98D-9E2E-449D4CDB46ED}"/>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7361" r="19841"/>
          <a:stretch/>
        </p:blipFill>
        <p:spPr bwMode="auto">
          <a:xfrm>
            <a:off x="10306049" y="237941"/>
            <a:ext cx="1463040" cy="74564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a:extLst>
              <a:ext uri="{FF2B5EF4-FFF2-40B4-BE49-F238E27FC236}">
                <a16:creationId xmlns:a16="http://schemas.microsoft.com/office/drawing/2014/main" id="{87DBFCB3-0430-7ADF-24E6-16A7EEFC4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49996" y="2650469"/>
            <a:ext cx="4953000" cy="2844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AEA6D90-8CC9-4765-AC1E-E0FEBEA5EBA8}"/>
              </a:ext>
            </a:extLst>
          </p:cNvPr>
          <p:cNvSpPr/>
          <p:nvPr/>
        </p:nvSpPr>
        <p:spPr>
          <a:xfrm>
            <a:off x="5724862" y="2057354"/>
            <a:ext cx="5852160" cy="4031873"/>
          </a:xfrm>
          <a:prstGeom prst="rect">
            <a:avLst/>
          </a:prstGeom>
        </p:spPr>
        <p:txBody>
          <a:bodyPr wrap="square" lIns="0" tIns="0" rIns="0" bIns="0">
            <a:spAutoFit/>
          </a:bodyPr>
          <a:lstStyle/>
          <a:p>
            <a:pPr defTabSz="380985">
              <a:defRPr/>
            </a:pPr>
            <a:r>
              <a:rPr lang="en-US" sz="14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Challenge</a:t>
            </a:r>
          </a:p>
          <a:p>
            <a:pPr defTabSz="380985">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Since it’s launch in November 2019, Disney+ has grown to 152 million subscribers. They needed help with launching into new countries and shifting traffic while providing low latency. With billions of daily recommendations and bookmarks, they needed a service with little to no operational overhead.</a:t>
            </a:r>
          </a:p>
          <a:p>
            <a:pPr defTabSz="380985">
              <a:defRPr/>
            </a:pPr>
            <a:endPar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380985">
              <a:defRPr/>
            </a:pPr>
            <a:r>
              <a:rPr lang="en-US" sz="14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Solution</a:t>
            </a:r>
          </a:p>
          <a:p>
            <a:pPr defTabSz="380985">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Disney+ chose Amazon DynamoDB with the global tables option to deliver multi-active, multi-region replication.</a:t>
            </a:r>
            <a:endParaRPr lang="en-US" sz="1400" b="1"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380985">
              <a:defRPr/>
            </a:pPr>
            <a:endParaRPr lang="en-US" sz="1400" b="1"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380985">
              <a:defRPr/>
            </a:pPr>
            <a:r>
              <a:rPr lang="en-US" sz="14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Result</a:t>
            </a:r>
          </a:p>
          <a:p>
            <a:pPr marL="285750" indent="-285750" defTabSz="380985">
              <a:spcAft>
                <a:spcPts val="600"/>
              </a:spcAft>
              <a:buClr>
                <a:srgbClr val="027FAA"/>
              </a:buClr>
              <a:buFont typeface="Wingdings" panose="05000000000000000000" pitchFamily="2" charset="2"/>
              <a:buChar char="§"/>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Single digit latency when shifting traffic without experiencing data issues.</a:t>
            </a:r>
          </a:p>
          <a:p>
            <a:pPr marL="285750" indent="-285750" defTabSz="380985">
              <a:spcAft>
                <a:spcPts val="600"/>
              </a:spcAft>
              <a:buClr>
                <a:srgbClr val="027FAA"/>
              </a:buClr>
              <a:buFont typeface="Wingdings" panose="05000000000000000000" pitchFamily="2" charset="2"/>
              <a:buChar char="§"/>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Scale recommendations and bookmarks with little to no operational overhead.</a:t>
            </a:r>
          </a:p>
          <a:p>
            <a:pPr marL="285750" indent="-285750" defTabSz="380985">
              <a:spcAft>
                <a:spcPts val="600"/>
              </a:spcAft>
              <a:buClr>
                <a:srgbClr val="027FAA"/>
              </a:buClr>
              <a:buFont typeface="Wingdings" panose="05000000000000000000" pitchFamily="2" charset="2"/>
              <a:buChar char="§"/>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Simply add another AWS region in global tables when they launch into new countries, which provides low latency.</a:t>
            </a:r>
          </a:p>
        </p:txBody>
      </p:sp>
    </p:spTree>
    <p:extLst>
      <p:ext uri="{BB962C8B-B14F-4D97-AF65-F5344CB8AC3E}">
        <p14:creationId xmlns:p14="http://schemas.microsoft.com/office/powerpoint/2010/main" val="56608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0">
            <a:extLst>
              <a:ext uri="{FF2B5EF4-FFF2-40B4-BE49-F238E27FC236}">
                <a16:creationId xmlns:a16="http://schemas.microsoft.com/office/drawing/2014/main" id="{FC478D9E-B273-F0CC-0DA3-71377D6D057E}"/>
              </a:ext>
            </a:extLst>
          </p:cNvPr>
          <p:cNvSpPr>
            <a:spLocks noGrp="1"/>
          </p:cNvSpPr>
          <p:nvPr>
            <p:ph type="title"/>
          </p:nvPr>
        </p:nvSpPr>
        <p:spPr>
          <a:xfrm>
            <a:off x="548640" y="448056"/>
            <a:ext cx="5382260" cy="535531"/>
          </a:xfrm>
        </p:spPr>
        <p:txBody>
          <a:bodyPr/>
          <a:lstStyle/>
          <a:p>
            <a:r>
              <a:rPr lang="en-US" dirty="0">
                <a:ea typeface="Amazon Ember" panose="020B0603020204020204" pitchFamily="34" charset="0"/>
                <a:cs typeface="Amazon Ember" panose="020B0603020204020204" pitchFamily="34" charset="0"/>
              </a:rPr>
              <a:t>Dropbox</a:t>
            </a:r>
            <a:endParaRPr lang="en-US" dirty="0"/>
          </a:p>
        </p:txBody>
      </p:sp>
      <p:pic>
        <p:nvPicPr>
          <p:cNvPr id="49" name="Picture 48">
            <a:extLst>
              <a:ext uri="{FF2B5EF4-FFF2-40B4-BE49-F238E27FC236}">
                <a16:creationId xmlns:a16="http://schemas.microsoft.com/office/drawing/2014/main" id="{A71B292C-7A13-7631-10FC-072928F723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516956"/>
            <a:ext cx="4737100" cy="2982144"/>
          </a:xfrm>
          <a:prstGeom prst="rect">
            <a:avLst/>
          </a:prstGeom>
        </p:spPr>
      </p:pic>
      <p:pic>
        <p:nvPicPr>
          <p:cNvPr id="67" name="Picture 66">
            <a:extLst>
              <a:ext uri="{FF2B5EF4-FFF2-40B4-BE49-F238E27FC236}">
                <a16:creationId xmlns:a16="http://schemas.microsoft.com/office/drawing/2014/main" id="{075FFCA9-0A80-C70C-45A3-DF530FD9FB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968" y="2112169"/>
            <a:ext cx="6486458" cy="4054036"/>
          </a:xfrm>
          <a:prstGeom prst="rect">
            <a:avLst/>
          </a:prstGeom>
        </p:spPr>
      </p:pic>
      <p:sp>
        <p:nvSpPr>
          <p:cNvPr id="68" name="Rectangle 67">
            <a:extLst>
              <a:ext uri="{FF2B5EF4-FFF2-40B4-BE49-F238E27FC236}">
                <a16:creationId xmlns:a16="http://schemas.microsoft.com/office/drawing/2014/main" id="{6F3BA69A-674E-E3A8-F983-7A90973D2A2A}"/>
              </a:ext>
            </a:extLst>
          </p:cNvPr>
          <p:cNvSpPr/>
          <p:nvPr/>
        </p:nvSpPr>
        <p:spPr>
          <a:xfrm>
            <a:off x="535415" y="1129724"/>
            <a:ext cx="4760485" cy="738664"/>
          </a:xfrm>
          <a:prstGeom prst="rect">
            <a:avLst/>
          </a:prstGeom>
        </p:spPr>
        <p:txBody>
          <a:bodyPr wrap="square">
            <a:spAutoFit/>
          </a:bodyPr>
          <a:lstStyle/>
          <a:p>
            <a:pPr>
              <a:spcBef>
                <a:spcPts val="0"/>
              </a:spcBef>
              <a:spcAft>
                <a:spcPts val="2400"/>
              </a:spcAft>
            </a:pPr>
            <a:r>
              <a:rPr lang="en-US" sz="1400" b="1" dirty="0">
                <a:latin typeface="Amazon Ember Display" panose="020F0603020204020204" pitchFamily="34" charset="0"/>
                <a:ea typeface="Amazon Ember Display" panose="020F0603020204020204" pitchFamily="34" charset="0"/>
                <a:cs typeface="Amazon Ember Display" panose="020F0603020204020204" pitchFamily="34" charset="0"/>
              </a:rPr>
              <a:t>Dropbox provides one place to keep life organized and keep work moving for over 700 million registered users across 180 countries.</a:t>
            </a:r>
            <a:endParaRPr lang="en-US" sz="1400" b="1" spc="-27"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13" name="Picture 2" descr="Come funziona Dropbox | Salvatore Aranzulla">
            <a:extLst>
              <a:ext uri="{FF2B5EF4-FFF2-40B4-BE49-F238E27FC236}">
                <a16:creationId xmlns:a16="http://schemas.microsoft.com/office/drawing/2014/main" id="{A10A1B1F-B15F-5E17-47F1-A55F0D66520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69242" y="2660015"/>
            <a:ext cx="4906342" cy="28390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A7D6B5A-777B-D7E5-1AC8-F707207609D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528175" y="193279"/>
            <a:ext cx="2194560" cy="6875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159452C-C279-41B3-A814-92CEDF51A228}"/>
              </a:ext>
            </a:extLst>
          </p:cNvPr>
          <p:cNvSpPr/>
          <p:nvPr/>
        </p:nvSpPr>
        <p:spPr>
          <a:xfrm>
            <a:off x="5724862" y="2059751"/>
            <a:ext cx="5852160" cy="4031873"/>
          </a:xfrm>
          <a:prstGeom prst="rect">
            <a:avLst/>
          </a:prstGeom>
        </p:spPr>
        <p:txBody>
          <a:bodyPr wrap="square" lIns="0" tIns="0" rIns="0" bIns="0">
            <a:spAutoFit/>
          </a:bodyPr>
          <a:lstStyle/>
          <a:p>
            <a:pPr defTabSz="380985">
              <a:defRPr/>
            </a:pPr>
            <a:r>
              <a:rPr lang="en-US" sz="14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Challenge</a:t>
            </a:r>
          </a:p>
          <a:p>
            <a:pPr defTabSz="380985">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Dropbox experienced a capacity crunch on its on-premises metadata store due to fast data growth. They had less than two years until their on-premises system would reach maximum capacity.</a:t>
            </a:r>
          </a:p>
          <a:p>
            <a:pPr defTabSz="380985">
              <a:defRPr/>
            </a:pPr>
            <a:endPar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380985">
              <a:defRPr/>
            </a:pPr>
            <a:r>
              <a:rPr lang="en-US" sz="14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Solution</a:t>
            </a:r>
          </a:p>
          <a:p>
            <a:pPr defTabSz="380985">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Dropbox migrated their metadata stores from on-premises MySQL clusters to Amazon DynamoDB and Amazon S3.</a:t>
            </a:r>
            <a:endParaRPr lang="en-US" sz="1400" b="1"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380985">
              <a:defRPr/>
            </a:pPr>
            <a:endParaRPr lang="en-US" sz="1400" b="1"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380985">
              <a:defRPr/>
            </a:pPr>
            <a:r>
              <a:rPr lang="en-US" sz="14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Result</a:t>
            </a:r>
          </a:p>
          <a:p>
            <a:pPr marL="285750" indent="-285750" defTabSz="380985">
              <a:spcAft>
                <a:spcPts val="600"/>
              </a:spcAft>
              <a:buClr>
                <a:srgbClr val="027FAA"/>
              </a:buClr>
              <a:buFont typeface="Wingdings" panose="05000000000000000000" pitchFamily="2" charset="2"/>
              <a:buChar char="§"/>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Utilize Amazon DynamoDB for the hot storage layer, ingesting logging data to six DynamoDB tables at 4000-6000 writes per second per table with each table storing 50-80GB daily.</a:t>
            </a:r>
          </a:p>
          <a:p>
            <a:pPr marL="285750" indent="-285750" defTabSz="380985">
              <a:spcAft>
                <a:spcPts val="600"/>
              </a:spcAft>
              <a:buClr>
                <a:srgbClr val="027FAA"/>
              </a:buClr>
              <a:buFont typeface="Wingdings" panose="05000000000000000000" pitchFamily="2" charset="2"/>
              <a:buChar char="§"/>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Offload data to Amazon S3 at the end of the day for permanent storage after which the tables in DynamoDB are deleted.</a:t>
            </a:r>
          </a:p>
          <a:p>
            <a:pPr marL="285750" indent="-285750" defTabSz="380985">
              <a:spcAft>
                <a:spcPts val="600"/>
              </a:spcAft>
              <a:buClr>
                <a:srgbClr val="027FAA"/>
              </a:buClr>
              <a:buFont typeface="Wingdings" panose="05000000000000000000" pitchFamily="2" charset="2"/>
              <a:buChar char="§"/>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By using Amazon DynamoDB and Amazon S3, the Dropbox Alki team was able to rapidly launch a durable, scalable metadata storage that has resulted in massive cost savings for Dropbox.</a:t>
            </a:r>
          </a:p>
        </p:txBody>
      </p:sp>
    </p:spTree>
    <p:extLst>
      <p:ext uri="{BB962C8B-B14F-4D97-AF65-F5344CB8AC3E}">
        <p14:creationId xmlns:p14="http://schemas.microsoft.com/office/powerpoint/2010/main" val="285391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0">
            <a:extLst>
              <a:ext uri="{FF2B5EF4-FFF2-40B4-BE49-F238E27FC236}">
                <a16:creationId xmlns:a16="http://schemas.microsoft.com/office/drawing/2014/main" id="{FC478D9E-B273-F0CC-0DA3-71377D6D057E}"/>
              </a:ext>
            </a:extLst>
          </p:cNvPr>
          <p:cNvSpPr>
            <a:spLocks noGrp="1"/>
          </p:cNvSpPr>
          <p:nvPr>
            <p:ph type="title"/>
          </p:nvPr>
        </p:nvSpPr>
        <p:spPr>
          <a:xfrm>
            <a:off x="548640" y="448056"/>
            <a:ext cx="5382260" cy="535531"/>
          </a:xfrm>
        </p:spPr>
        <p:txBody>
          <a:bodyPr/>
          <a:lstStyle/>
          <a:p>
            <a:r>
              <a:rPr lang="en-US" dirty="0">
                <a:ea typeface="Amazon Ember" panose="020B0603020204020204" pitchFamily="34" charset="0"/>
                <a:cs typeface="Amazon Ember" panose="020B0603020204020204" pitchFamily="34" charset="0"/>
              </a:rPr>
              <a:t>Snap, Inc</a:t>
            </a:r>
            <a:endParaRPr lang="en-US" dirty="0"/>
          </a:p>
        </p:txBody>
      </p:sp>
      <p:pic>
        <p:nvPicPr>
          <p:cNvPr id="49" name="Picture 48">
            <a:extLst>
              <a:ext uri="{FF2B5EF4-FFF2-40B4-BE49-F238E27FC236}">
                <a16:creationId xmlns:a16="http://schemas.microsoft.com/office/drawing/2014/main" id="{A71B292C-7A13-7631-10FC-072928F723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516956"/>
            <a:ext cx="4737100" cy="2982144"/>
          </a:xfrm>
          <a:prstGeom prst="rect">
            <a:avLst/>
          </a:prstGeom>
        </p:spPr>
      </p:pic>
      <p:pic>
        <p:nvPicPr>
          <p:cNvPr id="67" name="Picture 66">
            <a:extLst>
              <a:ext uri="{FF2B5EF4-FFF2-40B4-BE49-F238E27FC236}">
                <a16:creationId xmlns:a16="http://schemas.microsoft.com/office/drawing/2014/main" id="{075FFCA9-0A80-C70C-45A3-DF530FD9FB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968" y="2112169"/>
            <a:ext cx="6486458" cy="4054036"/>
          </a:xfrm>
          <a:prstGeom prst="rect">
            <a:avLst/>
          </a:prstGeom>
        </p:spPr>
      </p:pic>
      <p:sp>
        <p:nvSpPr>
          <p:cNvPr id="68" name="Rectangle 67">
            <a:extLst>
              <a:ext uri="{FF2B5EF4-FFF2-40B4-BE49-F238E27FC236}">
                <a16:creationId xmlns:a16="http://schemas.microsoft.com/office/drawing/2014/main" id="{6F3BA69A-674E-E3A8-F983-7A90973D2A2A}"/>
              </a:ext>
            </a:extLst>
          </p:cNvPr>
          <p:cNvSpPr/>
          <p:nvPr/>
        </p:nvSpPr>
        <p:spPr>
          <a:xfrm>
            <a:off x="535415" y="1016875"/>
            <a:ext cx="4760485" cy="738664"/>
          </a:xfrm>
          <a:prstGeom prst="rect">
            <a:avLst/>
          </a:prstGeom>
        </p:spPr>
        <p:txBody>
          <a:bodyPr wrap="square">
            <a:spAutoFit/>
          </a:bodyPr>
          <a:lstStyle/>
          <a:p>
            <a:pPr>
              <a:spcBef>
                <a:spcPts val="0"/>
              </a:spcBef>
              <a:spcAft>
                <a:spcPts val="2400"/>
              </a:spcAft>
            </a:pPr>
            <a:r>
              <a:rPr lang="en-US" sz="1400" b="1" dirty="0">
                <a:latin typeface="Amazon Ember Display" panose="020F0603020204020204" pitchFamily="34" charset="0"/>
                <a:ea typeface="Amazon Ember Display" panose="020F0603020204020204" pitchFamily="34" charset="0"/>
                <a:cs typeface="Amazon Ember Display" panose="020F0603020204020204" pitchFamily="34" charset="0"/>
              </a:rPr>
              <a:t>Snap Inc. creates Snapchat, an app that offers its community around the world a fast and fun way to connect with close friends. </a:t>
            </a:r>
            <a:endParaRPr lang="en-US" sz="1400" b="1" spc="-27"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12" name="Picture 11">
            <a:extLst>
              <a:ext uri="{FF2B5EF4-FFF2-40B4-BE49-F238E27FC236}">
                <a16:creationId xmlns:a16="http://schemas.microsoft.com/office/drawing/2014/main" id="{DB99017C-2A03-4648-93E7-7E4D4F58C80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00741" y="82296"/>
            <a:ext cx="731520" cy="731520"/>
          </a:xfrm>
          <a:prstGeom prst="rect">
            <a:avLst/>
          </a:prstGeom>
        </p:spPr>
      </p:pic>
      <p:sp>
        <p:nvSpPr>
          <p:cNvPr id="3" name="Rectangle 2">
            <a:extLst>
              <a:ext uri="{FF2B5EF4-FFF2-40B4-BE49-F238E27FC236}">
                <a16:creationId xmlns:a16="http://schemas.microsoft.com/office/drawing/2014/main" id="{AF285F80-8D26-A66C-560F-3558DB41B34B}"/>
              </a:ext>
            </a:extLst>
          </p:cNvPr>
          <p:cNvSpPr/>
          <p:nvPr/>
        </p:nvSpPr>
        <p:spPr>
          <a:xfrm>
            <a:off x="0" y="2501900"/>
            <a:ext cx="47752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14" name="Picture 13">
            <a:extLst>
              <a:ext uri="{FF2B5EF4-FFF2-40B4-BE49-F238E27FC236}">
                <a16:creationId xmlns:a16="http://schemas.microsoft.com/office/drawing/2014/main" id="{E648D960-B391-70B6-0279-787F97CB673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2146" y="2501900"/>
            <a:ext cx="2233305" cy="3086100"/>
          </a:xfrm>
          <a:prstGeom prst="rect">
            <a:avLst/>
          </a:prstGeom>
        </p:spPr>
      </p:pic>
      <p:pic>
        <p:nvPicPr>
          <p:cNvPr id="15" name="Picture 14">
            <a:extLst>
              <a:ext uri="{FF2B5EF4-FFF2-40B4-BE49-F238E27FC236}">
                <a16:creationId xmlns:a16="http://schemas.microsoft.com/office/drawing/2014/main" id="{772ACCD8-9E97-C292-CFB8-EA6A2AAAC84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39724" y="2501901"/>
            <a:ext cx="2260876" cy="3086100"/>
          </a:xfrm>
          <a:prstGeom prst="rect">
            <a:avLst/>
          </a:prstGeom>
        </p:spPr>
      </p:pic>
      <p:sp>
        <p:nvSpPr>
          <p:cNvPr id="11" name="Rectangle 10">
            <a:extLst>
              <a:ext uri="{FF2B5EF4-FFF2-40B4-BE49-F238E27FC236}">
                <a16:creationId xmlns:a16="http://schemas.microsoft.com/office/drawing/2014/main" id="{D12CE6F8-FDC9-4C48-868B-A80FE2C93A65}"/>
              </a:ext>
            </a:extLst>
          </p:cNvPr>
          <p:cNvSpPr/>
          <p:nvPr/>
        </p:nvSpPr>
        <p:spPr>
          <a:xfrm>
            <a:off x="5724862" y="2046690"/>
            <a:ext cx="5852160" cy="4324261"/>
          </a:xfrm>
          <a:prstGeom prst="rect">
            <a:avLst/>
          </a:prstGeom>
        </p:spPr>
        <p:txBody>
          <a:bodyPr wrap="square" lIns="0" tIns="0" rIns="0" bIns="0">
            <a:spAutoFit/>
          </a:bodyPr>
          <a:lstStyle/>
          <a:p>
            <a:pPr defTabSz="380985">
              <a:defRPr/>
            </a:pPr>
            <a:r>
              <a:rPr lang="en-US" sz="14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Challenge</a:t>
            </a:r>
          </a:p>
          <a:p>
            <a:pPr defTabSz="380985">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Snap needed to modernize its legacy monolithic infrastructure in order to scale to support growth, including high-traffic days.  In addition, Snap was looking to move to a service-oriented, regionalized, cost-efficient and durable architecture.</a:t>
            </a:r>
          </a:p>
          <a:p>
            <a:pPr defTabSz="380985">
              <a:defRPr/>
            </a:pPr>
            <a:endPar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380985">
              <a:defRPr/>
            </a:pPr>
            <a:r>
              <a:rPr lang="en-US" sz="14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Solution</a:t>
            </a:r>
          </a:p>
          <a:p>
            <a:pPr defTabSz="380985">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Snap modernized Snapchat’s architecture using microservices built around services like Amazon DynamoDB. </a:t>
            </a:r>
            <a:endParaRPr lang="en-US" sz="1400" b="1"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380985">
              <a:defRPr/>
            </a:pPr>
            <a:endParaRPr lang="en-US" sz="1400" b="1"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defTabSz="380985">
              <a:defRPr/>
            </a:pPr>
            <a:r>
              <a:rPr lang="en-US" sz="1400" b="1" dirty="0">
                <a:solidFill>
                  <a:srgbClr val="027FAA"/>
                </a:solidFill>
                <a:latin typeface="Amazon Ember Display" panose="020F0603020204020204" pitchFamily="34" charset="0"/>
                <a:ea typeface="Amazon Ember Display" panose="020F0603020204020204" pitchFamily="34" charset="0"/>
                <a:cs typeface="Amazon Ember Display" panose="020F0603020204020204" pitchFamily="34" charset="0"/>
              </a:rPr>
              <a:t>Result</a:t>
            </a:r>
          </a:p>
          <a:p>
            <a:pPr marL="285750" indent="-285750" defTabSz="380985">
              <a:spcAft>
                <a:spcPts val="600"/>
              </a:spcAft>
              <a:buClr>
                <a:srgbClr val="027FAA"/>
              </a:buClr>
              <a:buFont typeface="Wingdings" panose="05000000000000000000" pitchFamily="2" charset="2"/>
              <a:buChar char="§"/>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Moving to DynamoDB has helped Snap optimize annual infrastructure costs significantly. </a:t>
            </a:r>
          </a:p>
          <a:p>
            <a:pPr marL="285750" indent="-285750" defTabSz="380985">
              <a:spcAft>
                <a:spcPts val="600"/>
              </a:spcAft>
              <a:buClr>
                <a:srgbClr val="027FAA"/>
              </a:buClr>
              <a:buFont typeface="Wingdings" panose="05000000000000000000" pitchFamily="2" charset="2"/>
              <a:buChar char="§"/>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DynamoDB is able to handle more than 10 million queries per second during peak hours with high availability and operational reliability.</a:t>
            </a:r>
          </a:p>
          <a:p>
            <a:pPr marL="285750" indent="-285750" defTabSz="380985">
              <a:spcAft>
                <a:spcPts val="600"/>
              </a:spcAft>
              <a:buClr>
                <a:srgbClr val="027FAA"/>
              </a:buClr>
              <a:buFont typeface="Wingdings" panose="05000000000000000000" pitchFamily="2" charset="2"/>
              <a:buChar char="§"/>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Reduced the median latency of sending Snaps by over 20%.</a:t>
            </a:r>
          </a:p>
          <a:p>
            <a:pPr marL="285750" indent="-285750" defTabSz="380985">
              <a:spcAft>
                <a:spcPts val="600"/>
              </a:spcAft>
              <a:buClr>
                <a:srgbClr val="027FAA"/>
              </a:buClr>
              <a:buFont typeface="Wingdings" panose="05000000000000000000" pitchFamily="2" charset="2"/>
              <a:buChar char="§"/>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Support 290 million Snapchatters on averaging sending billions of pictures and video messages.</a:t>
            </a:r>
          </a:p>
        </p:txBody>
      </p:sp>
    </p:spTree>
    <p:extLst>
      <p:ext uri="{BB962C8B-B14F-4D97-AF65-F5344CB8AC3E}">
        <p14:creationId xmlns:p14="http://schemas.microsoft.com/office/powerpoint/2010/main" val="315698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4">
            <a:extLst>
              <a:ext uri="{FF2B5EF4-FFF2-40B4-BE49-F238E27FC236}">
                <a16:creationId xmlns:a16="http://schemas.microsoft.com/office/drawing/2014/main" id="{BE965B86-07F5-B096-E3DB-4DAF4A58EA03}"/>
              </a:ext>
            </a:extLst>
          </p:cNvPr>
          <p:cNvSpPr>
            <a:spLocks noGrp="1"/>
          </p:cNvSpPr>
          <p:nvPr>
            <p:ph type="title"/>
          </p:nvPr>
        </p:nvSpPr>
        <p:spPr>
          <a:xfrm>
            <a:off x="609600" y="365533"/>
            <a:ext cx="10972800" cy="535531"/>
          </a:xfrm>
        </p:spPr>
        <p:txBody>
          <a:bodyPr/>
          <a:lstStyle/>
          <a:p>
            <a:r>
              <a:rPr lang="en-US" dirty="0"/>
              <a:t>DynamoDB Getting Started Resources</a:t>
            </a:r>
          </a:p>
        </p:txBody>
      </p:sp>
      <p:sp>
        <p:nvSpPr>
          <p:cNvPr id="139" name="TextBox 138">
            <a:extLst>
              <a:ext uri="{FF2B5EF4-FFF2-40B4-BE49-F238E27FC236}">
                <a16:creationId xmlns:a16="http://schemas.microsoft.com/office/drawing/2014/main" id="{708A97C7-41F8-4678-98F9-E90C0D394581}"/>
              </a:ext>
            </a:extLst>
          </p:cNvPr>
          <p:cNvSpPr txBox="1"/>
          <p:nvPr/>
        </p:nvSpPr>
        <p:spPr>
          <a:xfrm>
            <a:off x="486310" y="1481851"/>
            <a:ext cx="10131647" cy="3631763"/>
          </a:xfrm>
          <a:prstGeom prst="rect">
            <a:avLst/>
          </a:prstGeom>
          <a:noFill/>
        </p:spPr>
        <p:txBody>
          <a:bodyPr wrap="square" rtlCol="0">
            <a:spAutoFit/>
          </a:bodyPr>
          <a:lstStyle/>
          <a:p>
            <a:pPr marL="380985" indent="-380985">
              <a:spcAft>
                <a:spcPts val="1200"/>
              </a:spcAft>
              <a:buFont typeface="Wingdings" panose="05000000000000000000" pitchFamily="2" charset="2"/>
              <a:buChar char="§"/>
            </a:pPr>
            <a:r>
              <a:rPr lang="en-US" sz="2000" dirty="0">
                <a:ea typeface="Source Sans Pro"/>
                <a:cs typeface="Source Sans Pro"/>
                <a:sym typeface="Source Sans Pro"/>
              </a:rPr>
              <a:t>Website: </a:t>
            </a:r>
            <a:r>
              <a:rPr lang="en-US" sz="2000" u="sng" dirty="0">
                <a:solidFill>
                  <a:schemeClr val="hlink"/>
                </a:solidFill>
                <a:ea typeface="Source Sans Pro"/>
                <a:cs typeface="Source Sans Pro"/>
                <a:sym typeface="Source Sans Pro"/>
                <a:hlinkClick r:id="rId3"/>
              </a:rPr>
              <a:t>aws.amazon.com/</a:t>
            </a:r>
            <a:r>
              <a:rPr lang="en-US" sz="2000" u="sng" dirty="0" err="1">
                <a:solidFill>
                  <a:schemeClr val="hlink"/>
                </a:solidFill>
                <a:ea typeface="Source Sans Pro"/>
                <a:cs typeface="Source Sans Pro"/>
                <a:sym typeface="Source Sans Pro"/>
                <a:hlinkClick r:id="rId3"/>
              </a:rPr>
              <a:t>dynamodb</a:t>
            </a:r>
            <a:endParaRPr lang="en-US" sz="2000" u="sng" dirty="0">
              <a:solidFill>
                <a:schemeClr val="hlink"/>
              </a:solidFill>
              <a:ea typeface="Source Sans Pro"/>
              <a:cs typeface="Source Sans Pro"/>
              <a:sym typeface="Source Sans Pro"/>
            </a:endParaRPr>
          </a:p>
          <a:p>
            <a:pPr marL="380985" indent="-380985">
              <a:spcAft>
                <a:spcPts val="1200"/>
              </a:spcAft>
              <a:buFont typeface="Wingdings" panose="05000000000000000000" pitchFamily="2" charset="2"/>
              <a:buChar char="§"/>
            </a:pPr>
            <a:r>
              <a:rPr lang="en-US" sz="2000" dirty="0">
                <a:ea typeface="Source Sans Pro"/>
                <a:cs typeface="Source Sans Pro"/>
                <a:sym typeface="Source Sans Pro"/>
              </a:rPr>
              <a:t>Technical Documentation:  </a:t>
            </a:r>
            <a:r>
              <a:rPr lang="en-US" sz="2000" u="sng" dirty="0">
                <a:solidFill>
                  <a:schemeClr val="hlink"/>
                </a:solidFill>
                <a:ea typeface="Source Sans Pro"/>
                <a:cs typeface="Source Sans Pro"/>
                <a:sym typeface="Source Sans Pro"/>
                <a:hlinkClick r:id="rId4"/>
              </a:rPr>
              <a:t>docs.aws.amazon.com/</a:t>
            </a:r>
            <a:r>
              <a:rPr lang="en-US" sz="2000" u="sng" dirty="0" err="1">
                <a:solidFill>
                  <a:schemeClr val="hlink"/>
                </a:solidFill>
                <a:ea typeface="Source Sans Pro"/>
                <a:cs typeface="Source Sans Pro"/>
                <a:sym typeface="Source Sans Pro"/>
                <a:hlinkClick r:id="rId4"/>
              </a:rPr>
              <a:t>dynamodb</a:t>
            </a:r>
            <a:endParaRPr lang="en-US" sz="2000" u="sng" dirty="0">
              <a:solidFill>
                <a:schemeClr val="hlink"/>
              </a:solidFill>
              <a:ea typeface="Source Sans Pro"/>
              <a:cs typeface="Source Sans Pro"/>
              <a:sym typeface="Source Sans Pro"/>
            </a:endParaRPr>
          </a:p>
          <a:p>
            <a:pPr marL="380985" indent="-380985">
              <a:spcAft>
                <a:spcPts val="1200"/>
              </a:spcAft>
              <a:buFont typeface="Wingdings" panose="05000000000000000000" pitchFamily="2" charset="2"/>
              <a:buChar char="§"/>
            </a:pPr>
            <a:r>
              <a:rPr lang="en-US" sz="2000" dirty="0">
                <a:ea typeface="Source Sans Pro"/>
                <a:cs typeface="Source Sans Pro"/>
                <a:sym typeface="Source Sans Pro"/>
              </a:rPr>
              <a:t>Customer Stories: </a:t>
            </a:r>
            <a:r>
              <a:rPr lang="en-US" sz="2000" dirty="0">
                <a:ea typeface="Source Sans Pro"/>
                <a:cs typeface="Source Sans Pro"/>
                <a:sym typeface="Source Sans Pro"/>
                <a:hlinkClick r:id="rId5"/>
              </a:rPr>
              <a:t>https://aws.amazon.com/dynamodb/customers/</a:t>
            </a:r>
            <a:endParaRPr lang="en-US" sz="2000" dirty="0">
              <a:ea typeface="Source Sans Pro"/>
              <a:cs typeface="Source Sans Pro"/>
              <a:sym typeface="Source Sans Pro"/>
            </a:endParaRPr>
          </a:p>
          <a:p>
            <a:pPr marL="380985" indent="-380985">
              <a:spcAft>
                <a:spcPts val="1200"/>
              </a:spcAft>
              <a:buFont typeface="Wingdings" panose="05000000000000000000" pitchFamily="2" charset="2"/>
              <a:buChar char="§"/>
            </a:pPr>
            <a:r>
              <a:rPr lang="en-US" sz="2000" dirty="0">
                <a:ea typeface="Source Sans Pro"/>
                <a:cs typeface="Source Sans Pro"/>
                <a:sym typeface="Source Sans Pro"/>
              </a:rPr>
              <a:t>Developer Forum: </a:t>
            </a:r>
            <a:r>
              <a:rPr lang="en-US" sz="2000" u="sng" dirty="0">
                <a:solidFill>
                  <a:schemeClr val="hlink"/>
                </a:solidFill>
                <a:ea typeface="Source Sans Pro"/>
                <a:cs typeface="Source Sans Pro"/>
                <a:sym typeface="Source Sans Pro"/>
                <a:hlinkClick r:id="rId6"/>
              </a:rPr>
              <a:t>forums.aws.amazon.com/</a:t>
            </a:r>
            <a:r>
              <a:rPr lang="en-US" sz="2000" u="sng" dirty="0" err="1">
                <a:solidFill>
                  <a:schemeClr val="hlink"/>
                </a:solidFill>
                <a:ea typeface="Source Sans Pro"/>
                <a:cs typeface="Source Sans Pro"/>
                <a:sym typeface="Source Sans Pro"/>
                <a:hlinkClick r:id="rId6"/>
              </a:rPr>
              <a:t>forum.jspa?forumID</a:t>
            </a:r>
            <a:r>
              <a:rPr lang="en-US" sz="2000" u="sng" dirty="0">
                <a:solidFill>
                  <a:schemeClr val="hlink"/>
                </a:solidFill>
                <a:ea typeface="Source Sans Pro"/>
                <a:cs typeface="Source Sans Pro"/>
                <a:sym typeface="Source Sans Pro"/>
                <a:hlinkClick r:id="rId6"/>
              </a:rPr>
              <a:t>=131</a:t>
            </a:r>
            <a:endParaRPr lang="en-US" sz="2000" i="1" dirty="0">
              <a:solidFill>
                <a:schemeClr val="dk2"/>
              </a:solidFill>
              <a:ea typeface="Source Sans Pro"/>
              <a:cs typeface="Source Sans Pro"/>
              <a:sym typeface="Source Sans Pro"/>
            </a:endParaRPr>
          </a:p>
          <a:p>
            <a:pPr marL="380985" indent="-380985">
              <a:spcAft>
                <a:spcPts val="1200"/>
              </a:spcAft>
              <a:buFont typeface="Wingdings" panose="05000000000000000000" pitchFamily="2" charset="2"/>
              <a:buChar char="§"/>
            </a:pPr>
            <a:r>
              <a:rPr lang="en-US" sz="2000" i="1" dirty="0" err="1">
                <a:ea typeface="Source Sans Pro"/>
                <a:cs typeface="Source Sans Pro"/>
                <a:sym typeface="Source Sans Pro"/>
              </a:rPr>
              <a:t>Re:Post</a:t>
            </a:r>
            <a:r>
              <a:rPr lang="en-US" sz="2000" dirty="0">
                <a:ea typeface="Source Sans Pro"/>
                <a:cs typeface="Source Sans Pro"/>
                <a:sym typeface="Source Sans Pro"/>
              </a:rPr>
              <a:t>: </a:t>
            </a:r>
            <a:r>
              <a:rPr lang="en-US" sz="2000" i="1" dirty="0">
                <a:ea typeface="Source Sans Pro"/>
                <a:cs typeface="Source Sans Pro"/>
                <a:sym typeface="Source Sans Pro"/>
                <a:hlinkClick r:id="rId7"/>
              </a:rPr>
              <a:t>https://repost.aws/</a:t>
            </a:r>
            <a:endParaRPr lang="en-US" sz="2000" i="1" dirty="0">
              <a:ea typeface="Source Sans Pro"/>
              <a:cs typeface="Source Sans Pro"/>
              <a:sym typeface="Source Sans Pro"/>
            </a:endParaRPr>
          </a:p>
          <a:p>
            <a:pPr marL="380985" indent="-380985">
              <a:spcAft>
                <a:spcPts val="1200"/>
              </a:spcAft>
              <a:buFont typeface="Wingdings" panose="05000000000000000000" pitchFamily="2" charset="2"/>
              <a:buChar char="§"/>
            </a:pPr>
            <a:r>
              <a:rPr lang="en-US" sz="2000" dirty="0">
                <a:ea typeface="Source Sans Pro"/>
                <a:cs typeface="Source Sans Pro"/>
                <a:sym typeface="Source Sans Pro"/>
              </a:rPr>
              <a:t>AWS Databases &amp; Analytics on LinkedIn: </a:t>
            </a:r>
            <a:r>
              <a:rPr lang="en-US" sz="2000" u="sng" dirty="0">
                <a:solidFill>
                  <a:schemeClr val="hlink"/>
                </a:solidFill>
                <a:ea typeface="Source Sans Pro"/>
                <a:cs typeface="Source Sans Pro"/>
                <a:sym typeface="Source Sans Pro"/>
                <a:hlinkClick r:id="rId8"/>
              </a:rPr>
              <a:t>linkedin.com/showcase/</a:t>
            </a:r>
            <a:r>
              <a:rPr lang="en-US" sz="2000" u="sng" dirty="0" err="1">
                <a:solidFill>
                  <a:schemeClr val="hlink"/>
                </a:solidFill>
                <a:ea typeface="Source Sans Pro"/>
                <a:cs typeface="Source Sans Pro"/>
                <a:sym typeface="Source Sans Pro"/>
                <a:hlinkClick r:id="rId8"/>
              </a:rPr>
              <a:t>aws</a:t>
            </a:r>
            <a:r>
              <a:rPr lang="en-US" sz="2000" u="sng" dirty="0">
                <a:solidFill>
                  <a:schemeClr val="hlink"/>
                </a:solidFill>
                <a:ea typeface="Source Sans Pro"/>
                <a:cs typeface="Source Sans Pro"/>
                <a:sym typeface="Source Sans Pro"/>
                <a:hlinkClick r:id="rId8"/>
              </a:rPr>
              <a:t>-databases</a:t>
            </a:r>
            <a:endParaRPr lang="en-US" sz="2000" u="sng" dirty="0">
              <a:solidFill>
                <a:schemeClr val="hlink"/>
              </a:solidFill>
              <a:ea typeface="Source Sans Pro"/>
              <a:cs typeface="Source Sans Pro"/>
              <a:sym typeface="Source Sans Pro"/>
            </a:endParaRPr>
          </a:p>
          <a:p>
            <a:pPr marL="380985" indent="-380985">
              <a:spcAft>
                <a:spcPts val="1200"/>
              </a:spcAft>
              <a:buFont typeface="Wingdings" panose="05000000000000000000" pitchFamily="2" charset="2"/>
              <a:buChar char="§"/>
            </a:pPr>
            <a:r>
              <a:rPr lang="en-US" sz="2000" dirty="0">
                <a:ea typeface="Source Sans Pro"/>
                <a:cs typeface="Source Sans Pro"/>
                <a:sym typeface="Source Sans Pro"/>
              </a:rPr>
              <a:t>Follow us on Twitter for latest news, and tips: </a:t>
            </a:r>
            <a:r>
              <a:rPr lang="en-US" sz="2000" dirty="0">
                <a:ea typeface="Source Sans Pro"/>
                <a:cs typeface="Source Sans Pro"/>
                <a:sym typeface="Source Sans Pro"/>
                <a:hlinkClick r:id="rId9"/>
              </a:rPr>
              <a:t>@DynamoDB</a:t>
            </a:r>
            <a:endParaRPr lang="en-US" sz="2000" dirty="0">
              <a:ea typeface="Source Sans Pro"/>
              <a:cs typeface="Source Sans Pro"/>
              <a:sym typeface="Source Sans Pro"/>
            </a:endParaRPr>
          </a:p>
          <a:p>
            <a:pPr marL="380985" indent="-380985">
              <a:spcAft>
                <a:spcPts val="1200"/>
              </a:spcAft>
              <a:buFont typeface="Arial" panose="020B0604020202020204" pitchFamily="34" charset="0"/>
              <a:buChar char="•"/>
            </a:pPr>
            <a:endParaRPr lang="en-US" sz="2000" dirty="0"/>
          </a:p>
        </p:txBody>
      </p:sp>
      <p:pic>
        <p:nvPicPr>
          <p:cNvPr id="140" name="Content Placeholder 6">
            <a:extLst>
              <a:ext uri="{FF2B5EF4-FFF2-40B4-BE49-F238E27FC236}">
                <a16:creationId xmlns:a16="http://schemas.microsoft.com/office/drawing/2014/main" id="{6CFF41E7-2167-4E56-9211-C27DB46B19E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189441" y="1512843"/>
            <a:ext cx="1371600" cy="1371600"/>
          </a:xfrm>
          <a:prstGeom prst="rect">
            <a:avLst/>
          </a:prstGeom>
        </p:spPr>
      </p:pic>
      <p:sp>
        <p:nvSpPr>
          <p:cNvPr id="141" name="TextBox 140">
            <a:extLst>
              <a:ext uri="{FF2B5EF4-FFF2-40B4-BE49-F238E27FC236}">
                <a16:creationId xmlns:a16="http://schemas.microsoft.com/office/drawing/2014/main" id="{0F9695EF-8EC6-41ED-B9EF-D504973F998B}"/>
              </a:ext>
            </a:extLst>
          </p:cNvPr>
          <p:cNvSpPr txBox="1"/>
          <p:nvPr/>
        </p:nvSpPr>
        <p:spPr>
          <a:xfrm>
            <a:off x="10052281" y="2992878"/>
            <a:ext cx="1645920" cy="738664"/>
          </a:xfrm>
          <a:prstGeom prst="rect">
            <a:avLst/>
          </a:prstGeom>
          <a:noFill/>
        </p:spPr>
        <p:txBody>
          <a:bodyPr wrap="square" lIns="0" tIns="0" rIns="0" bIns="0" rtlCol="0">
            <a:spAutoFit/>
          </a:bodyPr>
          <a:lstStyle/>
          <a:p>
            <a:pPr algn="ctr"/>
            <a:r>
              <a:rPr lang="en-US" sz="1600" dirty="0">
                <a:latin typeface="Amazon Ember Display" panose="020F0603020204020204" pitchFamily="34" charset="0"/>
              </a:rPr>
              <a:t>Browse Amazon DynamoDB Resources</a:t>
            </a:r>
          </a:p>
        </p:txBody>
      </p:sp>
    </p:spTree>
    <p:extLst>
      <p:ext uri="{BB962C8B-B14F-4D97-AF65-F5344CB8AC3E}">
        <p14:creationId xmlns:p14="http://schemas.microsoft.com/office/powerpoint/2010/main" val="52230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F32BEBB-6BBB-4E1C-9B50-73BD90CFC3B2}"/>
              </a:ext>
            </a:extLst>
          </p:cNvPr>
          <p:cNvSpPr>
            <a:spLocks noGrp="1"/>
          </p:cNvSpPr>
          <p:nvPr>
            <p:ph type="body" sz="quarter" idx="10"/>
          </p:nvPr>
        </p:nvSpPr>
        <p:spPr/>
        <p:txBody>
          <a:bodyPr/>
          <a:lstStyle/>
          <a:p>
            <a:r>
              <a:rPr lang="en-US" dirty="0"/>
              <a:t>Speaker name (pronouns)</a:t>
            </a:r>
          </a:p>
        </p:txBody>
      </p:sp>
      <p:sp>
        <p:nvSpPr>
          <p:cNvPr id="2" name="Text Placeholder 1">
            <a:extLst>
              <a:ext uri="{FF2B5EF4-FFF2-40B4-BE49-F238E27FC236}">
                <a16:creationId xmlns:a16="http://schemas.microsoft.com/office/drawing/2014/main" id="{536CD095-5BBA-4713-8B1C-77ABB225679F}"/>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3825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descr="Background pattern&#10;&#10;Description automatically generated with medium confidence">
            <a:extLst>
              <a:ext uri="{FF2B5EF4-FFF2-40B4-BE49-F238E27FC236}">
                <a16:creationId xmlns:a16="http://schemas.microsoft.com/office/drawing/2014/main" id="{CFEED3AB-C8E2-4E63-A0E9-B767D79300AE}"/>
              </a:ext>
            </a:extLst>
          </p:cNvPr>
          <p:cNvPicPr>
            <a:picLocks noChangeAspect="1"/>
          </p:cNvPicPr>
          <p:nvPr/>
        </p:nvPicPr>
        <p:blipFill rotWithShape="1">
          <a:blip r:embed="rId3">
            <a:extLst>
              <a:ext uri="{28A0092B-C50C-407E-A947-70E740481C1C}">
                <a14:useLocalDpi xmlns:a14="http://schemas.microsoft.com/office/drawing/2010/main" val="0"/>
              </a:ext>
            </a:extLst>
          </a:blip>
          <a:srcRect l="32445" r="24320"/>
          <a:stretch/>
        </p:blipFill>
        <p:spPr>
          <a:xfrm>
            <a:off x="8127996" y="1601113"/>
            <a:ext cx="4064003" cy="5256887"/>
          </a:xfrm>
          <a:prstGeom prst="rect">
            <a:avLst/>
          </a:prstGeom>
        </p:spPr>
      </p:pic>
      <p:pic>
        <p:nvPicPr>
          <p:cNvPr id="91" name="Picture 90" descr="A picture containing fish&#10;&#10;Description automatically generated">
            <a:extLst>
              <a:ext uri="{FF2B5EF4-FFF2-40B4-BE49-F238E27FC236}">
                <a16:creationId xmlns:a16="http://schemas.microsoft.com/office/drawing/2014/main" id="{CD9D5201-F8F3-44A0-B402-8FE8CCD20EF4}"/>
              </a:ext>
            </a:extLst>
          </p:cNvPr>
          <p:cNvPicPr>
            <a:picLocks noChangeAspect="1"/>
          </p:cNvPicPr>
          <p:nvPr/>
        </p:nvPicPr>
        <p:blipFill rotWithShape="1">
          <a:blip r:embed="rId4">
            <a:alphaModFix amt="51000"/>
            <a:extLst>
              <a:ext uri="{28A0092B-C50C-407E-A947-70E740481C1C}">
                <a14:useLocalDpi xmlns:a14="http://schemas.microsoft.com/office/drawing/2010/main" val="0"/>
              </a:ext>
            </a:extLst>
          </a:blip>
          <a:srcRect l="18549" t="5566" r="54127" b="20053"/>
          <a:stretch/>
        </p:blipFill>
        <p:spPr>
          <a:xfrm>
            <a:off x="4063996" y="1524005"/>
            <a:ext cx="4064003" cy="5333995"/>
          </a:xfrm>
          <a:prstGeom prst="rect">
            <a:avLst/>
          </a:prstGeom>
        </p:spPr>
      </p:pic>
      <p:pic>
        <p:nvPicPr>
          <p:cNvPr id="92" name="Picture 91" descr="A picture containing dark, laser&#10;&#10;Description automatically generated">
            <a:extLst>
              <a:ext uri="{FF2B5EF4-FFF2-40B4-BE49-F238E27FC236}">
                <a16:creationId xmlns:a16="http://schemas.microsoft.com/office/drawing/2014/main" id="{F2D1674D-D7C8-4E87-93A7-55CE06B2274D}"/>
              </a:ext>
            </a:extLst>
          </p:cNvPr>
          <p:cNvPicPr>
            <a:picLocks noChangeAspect="1"/>
          </p:cNvPicPr>
          <p:nvPr/>
        </p:nvPicPr>
        <p:blipFill rotWithShape="1">
          <a:blip r:embed="rId5">
            <a:alphaModFix amt="34000"/>
            <a:extLst>
              <a:ext uri="{28A0092B-C50C-407E-A947-70E740481C1C}">
                <a14:useLocalDpi xmlns:a14="http://schemas.microsoft.com/office/drawing/2010/main" val="0"/>
              </a:ext>
            </a:extLst>
          </a:blip>
          <a:srcRect l="26266" r="23174"/>
          <a:stretch/>
        </p:blipFill>
        <p:spPr>
          <a:xfrm>
            <a:off x="-11" y="1524004"/>
            <a:ext cx="4064003" cy="5333996"/>
          </a:xfrm>
          <a:prstGeom prst="rect">
            <a:avLst/>
          </a:prstGeom>
        </p:spPr>
      </p:pic>
      <p:sp>
        <p:nvSpPr>
          <p:cNvPr id="93" name="Title 1">
            <a:extLst>
              <a:ext uri="{FF2B5EF4-FFF2-40B4-BE49-F238E27FC236}">
                <a16:creationId xmlns:a16="http://schemas.microsoft.com/office/drawing/2014/main" id="{0BDBE841-F563-46F0-B34E-22361ACD058B}"/>
              </a:ext>
            </a:extLst>
          </p:cNvPr>
          <p:cNvSpPr txBox="1">
            <a:spLocks/>
          </p:cNvSpPr>
          <p:nvPr/>
        </p:nvSpPr>
        <p:spPr>
          <a:xfrm>
            <a:off x="359834" y="3991364"/>
            <a:ext cx="3344334" cy="1107796"/>
          </a:xfrm>
          <a:prstGeom prst="rect">
            <a:avLst/>
          </a:prstGeom>
        </p:spPr>
        <p:txBody>
          <a:bodyPr/>
          <a:lstStyle>
            <a:lvl1pPr algn="ctr" defTabSz="390083" rtl="0" eaLnBrk="1" latinLnBrk="0" hangingPunct="1">
              <a:lnSpc>
                <a:spcPct val="100000"/>
              </a:lnSpc>
              <a:spcBef>
                <a:spcPct val="0"/>
              </a:spcBef>
              <a:buNone/>
              <a:defRPr lang="en-US" sz="1600" b="0" i="0" kern="1200" spc="-50" dirty="0">
                <a:solidFill>
                  <a:schemeClr val="bg1"/>
                </a:solidFill>
                <a:latin typeface="+mj-lt"/>
                <a:ea typeface="Amazon Ember Heavy" panose="020B0603020204020204" pitchFamily="34" charset="0"/>
                <a:cs typeface="Amazon Ember Heavy" panose="020B0603020204020204" pitchFamily="34" charset="0"/>
              </a:defRPr>
            </a:lvl1pPr>
          </a:lstStyle>
          <a:p>
            <a:pPr marL="0" marR="0" lvl="0" indent="0" algn="ctr" defTabSz="97505"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12"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Comprehensive</a:t>
            </a:r>
            <a:br>
              <a:rPr kumimoji="0" lang="en-US" sz="2800" b="0" i="0" u="none" strike="noStrike" kern="1200" cap="none" spc="-12"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spc="-12"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Set of </a:t>
            </a:r>
            <a:r>
              <a:rPr kumimoji="0" lang="en-US" sz="2800" b="0" i="0" u="none" strike="noStrike" kern="1200" cap="none" spc="-12"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Services</a:t>
            </a:r>
          </a:p>
        </p:txBody>
      </p:sp>
      <p:sp>
        <p:nvSpPr>
          <p:cNvPr id="95" name="Title 1">
            <a:extLst>
              <a:ext uri="{FF2B5EF4-FFF2-40B4-BE49-F238E27FC236}">
                <a16:creationId xmlns:a16="http://schemas.microsoft.com/office/drawing/2014/main" id="{EF561965-40DA-4CE5-9D45-DC7B4DEF1614}"/>
              </a:ext>
            </a:extLst>
          </p:cNvPr>
          <p:cNvSpPr txBox="1">
            <a:spLocks/>
          </p:cNvSpPr>
          <p:nvPr/>
        </p:nvSpPr>
        <p:spPr>
          <a:xfrm>
            <a:off x="4423834" y="3991364"/>
            <a:ext cx="3344334" cy="1107796"/>
          </a:xfrm>
          <a:prstGeom prst="rect">
            <a:avLst/>
          </a:prstGeom>
        </p:spPr>
        <p:txBody>
          <a:bodyPr/>
          <a:lstStyle>
            <a:lvl1pPr algn="ctr" defTabSz="390083" rtl="0" eaLnBrk="1" latinLnBrk="0" hangingPunct="1">
              <a:lnSpc>
                <a:spcPct val="100000"/>
              </a:lnSpc>
              <a:spcBef>
                <a:spcPct val="0"/>
              </a:spcBef>
              <a:buNone/>
              <a:defRPr lang="en-US" sz="1600" b="0" i="0" kern="1200" spc="-50" dirty="0">
                <a:solidFill>
                  <a:schemeClr val="bg1"/>
                </a:solidFill>
                <a:latin typeface="+mj-lt"/>
                <a:ea typeface="Amazon Ember Heavy" panose="020B0603020204020204" pitchFamily="34" charset="0"/>
                <a:cs typeface="Amazon Ember Heavy" panose="020B0603020204020204" pitchFamily="34" charset="0"/>
              </a:defRPr>
            </a:lvl1pPr>
          </a:lstStyle>
          <a:p>
            <a:pPr marL="0" marR="0" lvl="0" indent="0" algn="ctr" defTabSz="97505"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12"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Integrated</a:t>
            </a:r>
            <a:br>
              <a:rPr kumimoji="0" lang="en-US" sz="2800" b="0" i="0" u="none" strike="noStrike" kern="1200" cap="none" spc="-12"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800" b="0" i="0" u="none" strike="noStrike" kern="1200" cap="none" spc="-12"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Data Sources</a:t>
            </a:r>
          </a:p>
        </p:txBody>
      </p:sp>
      <p:sp>
        <p:nvSpPr>
          <p:cNvPr id="96" name="Title 1">
            <a:extLst>
              <a:ext uri="{FF2B5EF4-FFF2-40B4-BE49-F238E27FC236}">
                <a16:creationId xmlns:a16="http://schemas.microsoft.com/office/drawing/2014/main" id="{B37F1201-9093-41E8-8611-67E57A1830CF}"/>
              </a:ext>
            </a:extLst>
          </p:cNvPr>
          <p:cNvSpPr txBox="1">
            <a:spLocks/>
          </p:cNvSpPr>
          <p:nvPr/>
        </p:nvSpPr>
        <p:spPr>
          <a:xfrm>
            <a:off x="8487834" y="3991364"/>
            <a:ext cx="3344334" cy="1107796"/>
          </a:xfrm>
          <a:prstGeom prst="rect">
            <a:avLst/>
          </a:prstGeom>
        </p:spPr>
        <p:txBody>
          <a:bodyPr/>
          <a:lstStyle>
            <a:lvl1pPr algn="ctr" defTabSz="390083" rtl="0" eaLnBrk="1" latinLnBrk="0" hangingPunct="1">
              <a:lnSpc>
                <a:spcPct val="100000"/>
              </a:lnSpc>
              <a:spcBef>
                <a:spcPct val="0"/>
              </a:spcBef>
              <a:buNone/>
              <a:defRPr lang="en-US" sz="1600" b="0" i="0" kern="1200" spc="-50" dirty="0">
                <a:solidFill>
                  <a:schemeClr val="bg1"/>
                </a:solidFill>
                <a:latin typeface="+mj-lt"/>
                <a:ea typeface="Amazon Ember Heavy" panose="020B0603020204020204" pitchFamily="34" charset="0"/>
                <a:cs typeface="Amazon Ember Heavy" panose="020B0603020204020204" pitchFamily="34" charset="0"/>
              </a:defRPr>
            </a:lvl1pPr>
          </a:lstStyle>
          <a:p>
            <a:pPr marL="0" marR="0" lvl="0" indent="0" algn="ctr" defTabSz="97505" rtl="0" eaLnBrk="1" fontAlgn="base" latinLnBrk="0" hangingPunct="1">
              <a:lnSpc>
                <a:spcPct val="100000"/>
              </a:lnSpc>
              <a:spcBef>
                <a:spcPct val="0"/>
              </a:spcBef>
              <a:spcAft>
                <a:spcPts val="0"/>
              </a:spcAft>
              <a:buClrTx/>
              <a:buSzTx/>
              <a:buFontTx/>
              <a:buNone/>
              <a:tabLst/>
              <a:defRPr/>
            </a:pPr>
            <a:r>
              <a:rPr lang="en-US" sz="2800" spc="-12"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Governance</a:t>
            </a:r>
            <a:br>
              <a:rPr lang="en-US" sz="2800" spc="-12"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spc="-12"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Strategy</a:t>
            </a:r>
            <a:endParaRPr kumimoji="0" lang="en-US" sz="2800" b="0" i="0" u="none" strike="noStrike" kern="1200" cap="none" spc="-12"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7" name="Graphic 96">
            <a:extLst>
              <a:ext uri="{FF2B5EF4-FFF2-40B4-BE49-F238E27FC236}">
                <a16:creationId xmlns:a16="http://schemas.microsoft.com/office/drawing/2014/main" id="{67F1D589-12AC-476F-8D51-B7F6402454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6196" y="2771004"/>
            <a:ext cx="1165536" cy="933648"/>
          </a:xfrm>
          <a:prstGeom prst="rect">
            <a:avLst/>
          </a:prstGeom>
        </p:spPr>
      </p:pic>
      <p:pic>
        <p:nvPicPr>
          <p:cNvPr id="98" name="Graphic 97">
            <a:extLst>
              <a:ext uri="{FF2B5EF4-FFF2-40B4-BE49-F238E27FC236}">
                <a16:creationId xmlns:a16="http://schemas.microsoft.com/office/drawing/2014/main" id="{BC6A22C4-8CBF-45F4-A75E-DE41121BC9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0801" y="2827196"/>
            <a:ext cx="1558392" cy="787398"/>
          </a:xfrm>
          <a:prstGeom prst="rect">
            <a:avLst/>
          </a:prstGeom>
        </p:spPr>
      </p:pic>
      <p:pic>
        <p:nvPicPr>
          <p:cNvPr id="99" name="Graphic 98">
            <a:extLst>
              <a:ext uri="{FF2B5EF4-FFF2-40B4-BE49-F238E27FC236}">
                <a16:creationId xmlns:a16="http://schemas.microsoft.com/office/drawing/2014/main" id="{E9C5F2C5-CEFC-40E7-B06C-1CE249044B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7859" y="2744339"/>
            <a:ext cx="948274" cy="1016008"/>
          </a:xfrm>
          <a:prstGeom prst="rect">
            <a:avLst/>
          </a:prstGeom>
        </p:spPr>
      </p:pic>
      <p:cxnSp>
        <p:nvCxnSpPr>
          <p:cNvPr id="100" name="Straight Connector 99">
            <a:extLst>
              <a:ext uri="{FF2B5EF4-FFF2-40B4-BE49-F238E27FC236}">
                <a16:creationId xmlns:a16="http://schemas.microsoft.com/office/drawing/2014/main" id="{00D44A04-B2C5-4E38-B147-1C5ACE891FEA}"/>
              </a:ext>
            </a:extLst>
          </p:cNvPr>
          <p:cNvCxnSpPr/>
          <p:nvPr/>
        </p:nvCxnSpPr>
        <p:spPr>
          <a:xfrm>
            <a:off x="2923109" y="1283564"/>
            <a:ext cx="6457692" cy="0"/>
          </a:xfrm>
          <a:prstGeom prst="line">
            <a:avLst/>
          </a:prstGeom>
          <a:ln w="25400">
            <a:gradFill>
              <a:gsLst>
                <a:gs pos="0">
                  <a:srgbClr val="10DFFF">
                    <a:alpha val="0"/>
                  </a:srgbClr>
                </a:gs>
                <a:gs pos="69019">
                  <a:srgbClr val="10DFFF"/>
                </a:gs>
                <a:gs pos="31000">
                  <a:srgbClr val="10DFFF"/>
                </a:gs>
                <a:gs pos="100000">
                  <a:srgbClr val="10DFF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4BE75E78-9CF6-4360-967C-C85DD3CA3009}"/>
              </a:ext>
            </a:extLst>
          </p:cNvPr>
          <p:cNvSpPr>
            <a:spLocks noGrp="1"/>
          </p:cNvSpPr>
          <p:nvPr>
            <p:ph type="title"/>
          </p:nvPr>
        </p:nvSpPr>
        <p:spPr>
          <a:xfrm>
            <a:off x="548640" y="448056"/>
            <a:ext cx="10972800" cy="535531"/>
          </a:xfrm>
        </p:spPr>
        <p:txBody>
          <a:bodyPr/>
          <a:lstStyle/>
          <a:p>
            <a:r>
              <a:rPr lang="en-US" dirty="0"/>
              <a:t>Core elements of end-to-end data strategy</a:t>
            </a:r>
          </a:p>
        </p:txBody>
      </p:sp>
      <p:sp>
        <p:nvSpPr>
          <p:cNvPr id="101" name="Rectangle 100">
            <a:extLst>
              <a:ext uri="{FF2B5EF4-FFF2-40B4-BE49-F238E27FC236}">
                <a16:creationId xmlns:a16="http://schemas.microsoft.com/office/drawing/2014/main" id="{FEFDE113-7F53-4C73-BC03-65FA165E21EA}"/>
              </a:ext>
            </a:extLst>
          </p:cNvPr>
          <p:cNvSpPr>
            <a:spLocks/>
          </p:cNvSpPr>
          <p:nvPr/>
        </p:nvSpPr>
        <p:spPr>
          <a:xfrm rot="5400000">
            <a:off x="2667003" y="-2666999"/>
            <a:ext cx="6857998" cy="12192002"/>
          </a:xfrm>
          <a:prstGeom prst="rect">
            <a:avLst/>
          </a:prstGeom>
          <a:gradFill>
            <a:gsLst>
              <a:gs pos="7000">
                <a:sysClr val="windowText" lastClr="000000">
                  <a:alpha val="0"/>
                </a:sysClr>
              </a:gs>
              <a:gs pos="23000">
                <a:sysClr val="windowText" lastClr="000000">
                  <a:alpha val="27000"/>
                </a:sysClr>
              </a:gs>
              <a:gs pos="100000">
                <a:sysClr val="windowText" lastClr="000000">
                  <a:alpha val="0"/>
                </a:sysClr>
              </a:gs>
            </a:gsLst>
            <a:lin ang="0" scaled="0"/>
          </a:gradFill>
          <a:ln w="12700" cap="flat" cmpd="sng" algn="ctr">
            <a:noFill/>
            <a:prstDash val="solid"/>
            <a:miter lim="800000"/>
          </a:ln>
          <a:effectLst/>
        </p:spPr>
        <p:txBody>
          <a:bodyPr rtlCol="0" anchor="ctr"/>
          <a:lstStyle/>
          <a:p>
            <a:pPr marL="0" marR="0" lvl="0" indent="0" algn="ctr" defTabSz="270937" eaLnBrk="1" fontAlgn="auto" latinLnBrk="0" hangingPunct="1">
              <a:lnSpc>
                <a:spcPct val="100000"/>
              </a:lnSpc>
              <a:spcBef>
                <a:spcPts val="0"/>
              </a:spcBef>
              <a:spcAft>
                <a:spcPts val="0"/>
              </a:spcAft>
              <a:buClrTx/>
              <a:buSzTx/>
              <a:buFontTx/>
              <a:buNone/>
              <a:tabLst/>
              <a:defRPr/>
            </a:pPr>
            <a:endParaRPr kumimoji="0" lang="en-US" sz="1067" b="0" i="0" u="none" strike="noStrike" kern="0" cap="none" spc="0" normalizeH="0" baseline="0" noProof="0" dirty="0">
              <a:ln>
                <a:noFill/>
              </a:ln>
              <a:solidFill>
                <a:prstClr val="white"/>
              </a:solidFill>
              <a:effectLst/>
              <a:uLnTx/>
              <a:uFillTx/>
              <a:latin typeface="Amazon Ember" panose="020F0502020204030204"/>
              <a:ea typeface="+mn-ea"/>
              <a:cs typeface="+mn-cs"/>
            </a:endParaRPr>
          </a:p>
        </p:txBody>
      </p:sp>
    </p:spTree>
    <p:extLst>
      <p:ext uri="{BB962C8B-B14F-4D97-AF65-F5344CB8AC3E}">
        <p14:creationId xmlns:p14="http://schemas.microsoft.com/office/powerpoint/2010/main" val="395821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72D4F72-39AB-4FE3-999A-4C73A8AAD8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7777" y="748375"/>
            <a:ext cx="703917" cy="421003"/>
          </a:xfrm>
          <a:prstGeom prst="rect">
            <a:avLst/>
          </a:prstGeom>
        </p:spPr>
      </p:pic>
      <p:sp>
        <p:nvSpPr>
          <p:cNvPr id="17" name="Title 7">
            <a:extLst>
              <a:ext uri="{FF2B5EF4-FFF2-40B4-BE49-F238E27FC236}">
                <a16:creationId xmlns:a16="http://schemas.microsoft.com/office/drawing/2014/main" id="{C59B0A88-EF13-402C-9979-510D48CD3981}"/>
              </a:ext>
            </a:extLst>
          </p:cNvPr>
          <p:cNvSpPr txBox="1">
            <a:spLocks/>
          </p:cNvSpPr>
          <p:nvPr/>
        </p:nvSpPr>
        <p:spPr>
          <a:xfrm>
            <a:off x="5750422" y="1449639"/>
            <a:ext cx="5793052" cy="1931455"/>
          </a:xfrm>
          <a:prstGeom prst="rect">
            <a:avLst/>
          </a:prstGeom>
        </p:spPr>
        <p:txBody>
          <a:bodyPr vert="horz" wrap="square" lIns="0" tIns="45720" rIns="0" bIns="45720" rtlCol="0" anchor="t" anchorCtr="0">
            <a:no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pPr algn="ctr"/>
            <a:br>
              <a:rPr lang="en-US">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3600">
                <a:latin typeface="Amazon Ember Light" panose="020B0403020204020204" pitchFamily="34" charset="0"/>
                <a:ea typeface="Amazon Ember Light" panose="020B0403020204020204" pitchFamily="34" charset="0"/>
                <a:cs typeface="Amazon Ember Light" panose="020B0403020204020204" pitchFamily="34" charset="0"/>
              </a:rPr>
              <a:t>Highest in Execution</a:t>
            </a:r>
            <a:br>
              <a:rPr lang="en-US" sz="3600">
                <a:latin typeface="Amazon Ember Light" panose="020B0403020204020204" pitchFamily="34" charset="0"/>
                <a:ea typeface="Amazon Ember Light" panose="020B0403020204020204" pitchFamily="34" charset="0"/>
                <a:cs typeface="Amazon Ember Light" panose="020B0403020204020204" pitchFamily="34" charset="0"/>
              </a:rPr>
            </a:br>
            <a:r>
              <a:rPr lang="en-US" sz="3600">
                <a:latin typeface="Amazon Ember Light" panose="020B0403020204020204" pitchFamily="34" charset="0"/>
                <a:ea typeface="Amazon Ember Light" panose="020B0403020204020204" pitchFamily="34" charset="0"/>
                <a:cs typeface="Amazon Ember Light" panose="020B0403020204020204" pitchFamily="34" charset="0"/>
              </a:rPr>
              <a:t>Furthest in Vision in 2022</a:t>
            </a:r>
            <a:br>
              <a:rPr lang="en-US" sz="3600">
                <a:latin typeface="Amazon Ember Light" panose="020B0403020204020204" pitchFamily="34" charset="0"/>
                <a:ea typeface="Amazon Ember Light" panose="020B0403020204020204" pitchFamily="34" charset="0"/>
                <a:cs typeface="Amazon Ember Light" panose="020B0403020204020204" pitchFamily="34" charset="0"/>
              </a:rPr>
            </a:br>
            <a:r>
              <a:rPr lang="en-US" sz="360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 Leader: 8 Years in a Row</a:t>
            </a:r>
            <a:endParaRPr lang="en-US" sz="360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
        <p:nvSpPr>
          <p:cNvPr id="18" name="TextBox 17">
            <a:extLst>
              <a:ext uri="{FF2B5EF4-FFF2-40B4-BE49-F238E27FC236}">
                <a16:creationId xmlns:a16="http://schemas.microsoft.com/office/drawing/2014/main" id="{0476D463-5853-459E-82B2-7145A7114315}"/>
              </a:ext>
            </a:extLst>
          </p:cNvPr>
          <p:cNvSpPr txBox="1"/>
          <p:nvPr/>
        </p:nvSpPr>
        <p:spPr>
          <a:xfrm>
            <a:off x="5643609" y="3661355"/>
            <a:ext cx="4047238" cy="1200329"/>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Gartner Magic Quadrant for Cloud Database Management Systems</a:t>
            </a:r>
          </a:p>
        </p:txBody>
      </p:sp>
      <p:pic>
        <p:nvPicPr>
          <p:cNvPr id="19" name="Picture 18">
            <a:hlinkClick r:id="rId4"/>
            <a:extLst>
              <a:ext uri="{FF2B5EF4-FFF2-40B4-BE49-F238E27FC236}">
                <a16:creationId xmlns:a16="http://schemas.microsoft.com/office/drawing/2014/main" id="{88F7BB13-ECE3-44FE-BAE7-A61789BE63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527" y="888982"/>
            <a:ext cx="4592671" cy="5080037"/>
          </a:xfrm>
          <a:prstGeom prst="rect">
            <a:avLst/>
          </a:prstGeom>
        </p:spPr>
      </p:pic>
      <p:pic>
        <p:nvPicPr>
          <p:cNvPr id="20" name="Picture 19">
            <a:hlinkClick r:id="rId4"/>
            <a:extLst>
              <a:ext uri="{FF2B5EF4-FFF2-40B4-BE49-F238E27FC236}">
                <a16:creationId xmlns:a16="http://schemas.microsoft.com/office/drawing/2014/main" id="{B3121B00-D176-4B0B-A09A-36BA7C251A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1518" y="3611869"/>
            <a:ext cx="1367204" cy="1346737"/>
          </a:xfrm>
          <a:prstGeom prst="rect">
            <a:avLst/>
          </a:prstGeom>
        </p:spPr>
      </p:pic>
      <p:sp>
        <p:nvSpPr>
          <p:cNvPr id="21" name="Rectangle 20">
            <a:extLst>
              <a:ext uri="{FF2B5EF4-FFF2-40B4-BE49-F238E27FC236}">
                <a16:creationId xmlns:a16="http://schemas.microsoft.com/office/drawing/2014/main" id="{6D01E5D3-1E7F-4FF1-9779-2E25384C014E}"/>
              </a:ext>
            </a:extLst>
          </p:cNvPr>
          <p:cNvSpPr/>
          <p:nvPr/>
        </p:nvSpPr>
        <p:spPr>
          <a:xfrm>
            <a:off x="5643609" y="5189382"/>
            <a:ext cx="6096000" cy="680827"/>
          </a:xfrm>
          <a:prstGeom prst="rect">
            <a:avLst/>
          </a:prstGeom>
        </p:spPr>
        <p:txBody>
          <a:bodyPr>
            <a:spAutoFit/>
          </a:bodyPr>
          <a:lstStyle/>
          <a:p>
            <a:pPr>
              <a:lnSpc>
                <a:spcPct val="107000"/>
              </a:lnSpc>
              <a:spcAft>
                <a:spcPts val="800"/>
              </a:spcAft>
            </a:pPr>
            <a:r>
              <a:rPr lang="en-US" sz="600" i="1" dirty="0">
                <a:latin typeface="Calibri" panose="020F0502020204030204" pitchFamily="34" charset="0"/>
                <a:ea typeface="Calibri" panose="020F0502020204030204" pitchFamily="34" charset="0"/>
                <a:cs typeface="Arial" panose="020B0604020202020204" pitchFamily="34" charset="0"/>
              </a:rPr>
              <a:t>Gartner, Magic Quadrant for Cloud Database Management Systems, Henry Cook, </a:t>
            </a:r>
            <a:r>
              <a:rPr lang="en-US" sz="600" i="1" dirty="0" err="1">
                <a:latin typeface="Calibri" panose="020F0502020204030204" pitchFamily="34" charset="0"/>
                <a:ea typeface="Calibri" panose="020F0502020204030204" pitchFamily="34" charset="0"/>
                <a:cs typeface="Arial" panose="020B0604020202020204" pitchFamily="34" charset="0"/>
              </a:rPr>
              <a:t>Merv</a:t>
            </a:r>
            <a:r>
              <a:rPr lang="en-US" sz="600" i="1" dirty="0">
                <a:latin typeface="Calibri" panose="020F0502020204030204" pitchFamily="34" charset="0"/>
                <a:ea typeface="Calibri" panose="020F0502020204030204" pitchFamily="34" charset="0"/>
                <a:cs typeface="Arial" panose="020B0604020202020204" pitchFamily="34" charset="0"/>
              </a:rPr>
              <a:t> Adrian, Rick Greenwald, </a:t>
            </a:r>
            <a:r>
              <a:rPr lang="en-US" sz="600" i="1" dirty="0" err="1">
                <a:latin typeface="Calibri" panose="020F0502020204030204" pitchFamily="34" charset="0"/>
                <a:ea typeface="Calibri" panose="020F0502020204030204" pitchFamily="34" charset="0"/>
                <a:cs typeface="Arial" panose="020B0604020202020204" pitchFamily="34" charset="0"/>
              </a:rPr>
              <a:t>Xingyu</a:t>
            </a:r>
            <a:r>
              <a:rPr lang="en-US" sz="600" i="1" dirty="0">
                <a:latin typeface="Calibri" panose="020F0502020204030204" pitchFamily="34" charset="0"/>
                <a:ea typeface="Calibri" panose="020F0502020204030204" pitchFamily="34" charset="0"/>
                <a:cs typeface="Arial" panose="020B0604020202020204" pitchFamily="34" charset="0"/>
              </a:rPr>
              <a:t> Gu, 13 December 2022. Gartner and Magic Quadrant are registered trademarks of Gartner, Inc. and/or its affiliates in the U.S. and internationally and is used herein with permission. All rights reserved.</a:t>
            </a:r>
            <a:r>
              <a:rPr lang="en-US" sz="600" dirty="0">
                <a:latin typeface="Calibri" panose="020F0502020204030204" pitchFamily="34" charset="0"/>
                <a:ea typeface="Calibri" panose="020F0502020204030204" pitchFamily="34" charset="0"/>
                <a:cs typeface="Arial" panose="020B0604020202020204" pitchFamily="34" charset="0"/>
              </a:rPr>
              <a:t> </a:t>
            </a:r>
            <a:r>
              <a:rPr lang="en-US" sz="600" i="1" dirty="0">
                <a:latin typeface="Calibri" panose="020F0502020204030204" pitchFamily="34" charset="0"/>
                <a:ea typeface="Calibri" panose="020F0502020204030204" pitchFamily="34" charset="0"/>
                <a:cs typeface="Arial" panose="020B0604020202020204" pitchFamily="34" charset="0"/>
              </a:rPr>
              <a:t>The report was previously named as Magic Quadrant for Operational Database Management Systems until 2019. This graphic was published by Gartner, Inc. as part of a larger research document and should be evaluated in the context of the entire document. The Gartner document is available upon request from AWS.</a:t>
            </a:r>
            <a:r>
              <a:rPr lang="en-US" sz="600" dirty="0">
                <a:latin typeface="Calibri" panose="020F0502020204030204" pitchFamily="34" charset="0"/>
                <a:ea typeface="Calibri" panose="020F0502020204030204" pitchFamily="34" charset="0"/>
                <a:cs typeface="Arial" panose="020B0604020202020204" pitchFamily="34" charset="0"/>
              </a:rPr>
              <a:t> </a:t>
            </a:r>
            <a:r>
              <a:rPr lang="en-US" sz="600" i="1" dirty="0">
                <a:latin typeface="Calibri" panose="020F0502020204030204" pitchFamily="34" charset="0"/>
                <a:ea typeface="Calibri" panose="020F0502020204030204" pitchFamily="34" charset="0"/>
                <a:cs typeface="Arial" panose="020B0604020202020204" pitchFamily="34" charset="0"/>
              </a:rPr>
              <a:t>Gartner does not endorse any vendor, product or service depicted in its research publications, and does not advise technology users to select only those vendors with the highest ratings.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endParaRPr lang="en-US" sz="600" dirty="0">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4562645-16F6-4DE0-8426-D43A8C6EF79A}"/>
              </a:ext>
            </a:extLst>
          </p:cNvPr>
          <p:cNvPicPr>
            <a:picLocks noChangeAspect="1"/>
          </p:cNvPicPr>
          <p:nvPr/>
        </p:nvPicPr>
        <p:blipFill>
          <a:blip r:embed="rId7"/>
          <a:stretch>
            <a:fillRect/>
          </a:stretch>
        </p:blipFill>
        <p:spPr>
          <a:xfrm>
            <a:off x="11120477" y="674041"/>
            <a:ext cx="731520" cy="542741"/>
          </a:xfrm>
          <a:prstGeom prst="rect">
            <a:avLst/>
          </a:prstGeom>
        </p:spPr>
      </p:pic>
    </p:spTree>
    <p:extLst>
      <p:ext uri="{BB962C8B-B14F-4D97-AF65-F5344CB8AC3E}">
        <p14:creationId xmlns:p14="http://schemas.microsoft.com/office/powerpoint/2010/main" val="145944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4">
            <a:extLst>
              <a:ext uri="{FF2B5EF4-FFF2-40B4-BE49-F238E27FC236}">
                <a16:creationId xmlns:a16="http://schemas.microsoft.com/office/drawing/2014/main" id="{93A5957C-CFC9-BAD3-0534-B9B126D2E5A9}"/>
              </a:ext>
            </a:extLst>
          </p:cNvPr>
          <p:cNvSpPr>
            <a:spLocks noGrp="1"/>
          </p:cNvSpPr>
          <p:nvPr>
            <p:ph type="title"/>
          </p:nvPr>
        </p:nvSpPr>
        <p:spPr>
          <a:xfrm>
            <a:off x="548640" y="448056"/>
            <a:ext cx="11155680" cy="539496"/>
          </a:xfrm>
        </p:spPr>
        <p:txBody>
          <a:bodyPr/>
          <a:lstStyle/>
          <a:p>
            <a:r>
              <a:rPr lang="en-US" dirty="0"/>
              <a:t>Most complete set of relational &amp; purpose-built databases</a:t>
            </a:r>
          </a:p>
        </p:txBody>
      </p:sp>
      <p:cxnSp>
        <p:nvCxnSpPr>
          <p:cNvPr id="61" name="Straight Connector 60">
            <a:extLst>
              <a:ext uri="{FF2B5EF4-FFF2-40B4-BE49-F238E27FC236}">
                <a16:creationId xmlns:a16="http://schemas.microsoft.com/office/drawing/2014/main" id="{BCD707A6-9E05-4BBC-B9D5-F4759987C1DD}"/>
              </a:ext>
            </a:extLst>
          </p:cNvPr>
          <p:cNvCxnSpPr>
            <a:cxnSpLocks/>
          </p:cNvCxnSpPr>
          <p:nvPr/>
        </p:nvCxnSpPr>
        <p:spPr>
          <a:xfrm>
            <a:off x="4275866" y="2067587"/>
            <a:ext cx="0" cy="2722827"/>
          </a:xfrm>
          <a:prstGeom prst="line">
            <a:avLst/>
          </a:prstGeom>
          <a:gradFill flip="none" rotWithShape="1">
            <a:gsLst>
              <a:gs pos="1000">
                <a:srgbClr val="7350FF">
                  <a:alpha val="40299"/>
                </a:srgbClr>
              </a:gs>
              <a:gs pos="99000">
                <a:srgbClr val="FFE650">
                  <a:alpha val="40000"/>
                </a:srgbClr>
              </a:gs>
            </a:gsLst>
            <a:lin ang="2700000" scaled="1"/>
            <a:tileRect/>
          </a:gradFill>
          <a:ln w="25400" cap="rnd" cmpd="sng" algn="ctr">
            <a:solidFill>
              <a:schemeClr val="tx1"/>
            </a:solidFill>
            <a:prstDash val="solid"/>
            <a:miter lim="800000"/>
            <a:headEnd type="none" w="med" len="med"/>
            <a:tailEnd type="none" w="med" len="med"/>
          </a:ln>
          <a:effectLst/>
        </p:spPr>
      </p:cxnSp>
      <p:grpSp>
        <p:nvGrpSpPr>
          <p:cNvPr id="4" name="Group 3">
            <a:extLst>
              <a:ext uri="{FF2B5EF4-FFF2-40B4-BE49-F238E27FC236}">
                <a16:creationId xmlns:a16="http://schemas.microsoft.com/office/drawing/2014/main" id="{DD09E476-3CF7-401E-B9C3-F5D2957CB161}"/>
              </a:ext>
            </a:extLst>
          </p:cNvPr>
          <p:cNvGrpSpPr/>
          <p:nvPr/>
        </p:nvGrpSpPr>
        <p:grpSpPr>
          <a:xfrm>
            <a:off x="4970449" y="2220013"/>
            <a:ext cx="6250893" cy="2417975"/>
            <a:chOff x="5334659" y="2220351"/>
            <a:chExt cx="6250893" cy="2417975"/>
          </a:xfrm>
        </p:grpSpPr>
        <p:grpSp>
          <p:nvGrpSpPr>
            <p:cNvPr id="15" name="Group 14">
              <a:extLst>
                <a:ext uri="{FF2B5EF4-FFF2-40B4-BE49-F238E27FC236}">
                  <a16:creationId xmlns:a16="http://schemas.microsoft.com/office/drawing/2014/main" id="{533EA39C-E03B-4DC9-91D6-3AB5AF6786C2}"/>
                </a:ext>
              </a:extLst>
            </p:cNvPr>
            <p:cNvGrpSpPr/>
            <p:nvPr/>
          </p:nvGrpSpPr>
          <p:grpSpPr>
            <a:xfrm>
              <a:off x="6996530" y="2220351"/>
              <a:ext cx="1371600" cy="973835"/>
              <a:chOff x="6996530" y="2220351"/>
              <a:chExt cx="1371600" cy="973835"/>
            </a:xfrm>
          </p:grpSpPr>
          <p:sp>
            <p:nvSpPr>
              <p:cNvPr id="43" name="Title 1">
                <a:extLst>
                  <a:ext uri="{FF2B5EF4-FFF2-40B4-BE49-F238E27FC236}">
                    <a16:creationId xmlns:a16="http://schemas.microsoft.com/office/drawing/2014/main" id="{B973C7CD-255C-46E6-A97E-3263E36B154D}"/>
                  </a:ext>
                </a:extLst>
              </p:cNvPr>
              <p:cNvSpPr txBox="1">
                <a:spLocks/>
              </p:cNvSpPr>
              <p:nvPr/>
            </p:nvSpPr>
            <p:spPr>
              <a:xfrm>
                <a:off x="6996530" y="2220351"/>
                <a:ext cx="1371600" cy="182880"/>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8" fontAlgn="base">
                  <a:spcAft>
                    <a:spcPct val="0"/>
                  </a:spcAft>
                  <a:defRPr/>
                </a:pPr>
                <a:r>
                  <a:rPr lang="en-US" sz="1000"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rPr>
                  <a:t>DOCUMENT</a:t>
                </a:r>
                <a:endParaRPr lang="en-US" sz="948"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4" name="Freeform: Shape 45">
                <a:extLst>
                  <a:ext uri="{FF2B5EF4-FFF2-40B4-BE49-F238E27FC236}">
                    <a16:creationId xmlns:a16="http://schemas.microsoft.com/office/drawing/2014/main" id="{FF535EC9-68B7-4AF2-9011-25BBB8D34060}"/>
                  </a:ext>
                </a:extLst>
              </p:cNvPr>
              <p:cNvSpPr/>
              <p:nvPr/>
            </p:nvSpPr>
            <p:spPr>
              <a:xfrm>
                <a:off x="7483374" y="2489029"/>
                <a:ext cx="397912" cy="444725"/>
              </a:xfrm>
              <a:custGeom>
                <a:avLst/>
                <a:gdLst>
                  <a:gd name="connsiteX0" fmla="*/ 235367 w 614745"/>
                  <a:gd name="connsiteY0" fmla="*/ 26011 h 687068"/>
                  <a:gd name="connsiteX1" fmla="*/ 445992 w 614745"/>
                  <a:gd name="connsiteY1" fmla="*/ 98334 h 687068"/>
                  <a:gd name="connsiteX2" fmla="*/ 235367 w 614745"/>
                  <a:gd name="connsiteY2" fmla="*/ 170657 h 687068"/>
                  <a:gd name="connsiteX3" fmla="*/ 24742 w 614745"/>
                  <a:gd name="connsiteY3" fmla="*/ 98334 h 687068"/>
                  <a:gd name="connsiteX4" fmla="*/ 235367 w 614745"/>
                  <a:gd name="connsiteY4" fmla="*/ 26011 h 687068"/>
                  <a:gd name="connsiteX5" fmla="*/ 235367 w 614745"/>
                  <a:gd name="connsiteY5" fmla="*/ 26011 h 687068"/>
                  <a:gd name="connsiteX6" fmla="*/ 232829 w 614745"/>
                  <a:gd name="connsiteY6" fmla="*/ 664864 h 687068"/>
                  <a:gd name="connsiteX7" fmla="*/ 24108 w 614745"/>
                  <a:gd name="connsiteY7" fmla="*/ 591273 h 687068"/>
                  <a:gd name="connsiteX8" fmla="*/ 24108 w 614745"/>
                  <a:gd name="connsiteY8" fmla="*/ 486595 h 687068"/>
                  <a:gd name="connsiteX9" fmla="*/ 230926 w 614745"/>
                  <a:gd name="connsiteY9" fmla="*/ 538616 h 687068"/>
                  <a:gd name="connsiteX10" fmla="*/ 295002 w 614745"/>
                  <a:gd name="connsiteY10" fmla="*/ 534810 h 687068"/>
                  <a:gd name="connsiteX11" fmla="*/ 292464 w 614745"/>
                  <a:gd name="connsiteY11" fmla="*/ 510702 h 687068"/>
                  <a:gd name="connsiteX12" fmla="*/ 230926 w 614745"/>
                  <a:gd name="connsiteY12" fmla="*/ 513874 h 687068"/>
                  <a:gd name="connsiteX13" fmla="*/ 24108 w 614745"/>
                  <a:gd name="connsiteY13" fmla="*/ 446626 h 687068"/>
                  <a:gd name="connsiteX14" fmla="*/ 24108 w 614745"/>
                  <a:gd name="connsiteY14" fmla="*/ 317206 h 687068"/>
                  <a:gd name="connsiteX15" fmla="*/ 230926 w 614745"/>
                  <a:gd name="connsiteY15" fmla="*/ 369228 h 687068"/>
                  <a:gd name="connsiteX16" fmla="*/ 295002 w 614745"/>
                  <a:gd name="connsiteY16" fmla="*/ 365422 h 687068"/>
                  <a:gd name="connsiteX17" fmla="*/ 292464 w 614745"/>
                  <a:gd name="connsiteY17" fmla="*/ 341314 h 687068"/>
                  <a:gd name="connsiteX18" fmla="*/ 230926 w 614745"/>
                  <a:gd name="connsiteY18" fmla="*/ 344486 h 687068"/>
                  <a:gd name="connsiteX19" fmla="*/ 24108 w 614745"/>
                  <a:gd name="connsiteY19" fmla="*/ 277873 h 687068"/>
                  <a:gd name="connsiteX20" fmla="*/ 24108 w 614745"/>
                  <a:gd name="connsiteY20" fmla="*/ 139571 h 687068"/>
                  <a:gd name="connsiteX21" fmla="*/ 234733 w 614745"/>
                  <a:gd name="connsiteY21" fmla="*/ 192227 h 687068"/>
                  <a:gd name="connsiteX22" fmla="*/ 445357 w 614745"/>
                  <a:gd name="connsiteY22" fmla="*/ 139571 h 687068"/>
                  <a:gd name="connsiteX23" fmla="*/ 445357 w 614745"/>
                  <a:gd name="connsiteY23" fmla="*/ 180173 h 687068"/>
                  <a:gd name="connsiteX24" fmla="*/ 469465 w 614745"/>
                  <a:gd name="connsiteY24" fmla="*/ 180173 h 687068"/>
                  <a:gd name="connsiteX25" fmla="*/ 469465 w 614745"/>
                  <a:gd name="connsiteY25" fmla="*/ 95796 h 687068"/>
                  <a:gd name="connsiteX26" fmla="*/ 234733 w 614745"/>
                  <a:gd name="connsiteY26" fmla="*/ 0 h 687068"/>
                  <a:gd name="connsiteX27" fmla="*/ 0 w 614745"/>
                  <a:gd name="connsiteY27" fmla="*/ 95796 h 687068"/>
                  <a:gd name="connsiteX28" fmla="*/ 0 w 614745"/>
                  <a:gd name="connsiteY28" fmla="*/ 589369 h 687068"/>
                  <a:gd name="connsiteX29" fmla="*/ 232829 w 614745"/>
                  <a:gd name="connsiteY29" fmla="*/ 687069 h 687068"/>
                  <a:gd name="connsiteX30" fmla="*/ 456777 w 614745"/>
                  <a:gd name="connsiteY30" fmla="*/ 617283 h 687068"/>
                  <a:gd name="connsiteX31" fmla="*/ 436476 w 614745"/>
                  <a:gd name="connsiteY31" fmla="*/ 603961 h 687068"/>
                  <a:gd name="connsiteX32" fmla="*/ 232829 w 614745"/>
                  <a:gd name="connsiteY32" fmla="*/ 664864 h 687068"/>
                  <a:gd name="connsiteX33" fmla="*/ 232829 w 614745"/>
                  <a:gd name="connsiteY33" fmla="*/ 664864 h 687068"/>
                  <a:gd name="connsiteX34" fmla="*/ 520853 w 614745"/>
                  <a:gd name="connsiteY34" fmla="*/ 365422 h 687068"/>
                  <a:gd name="connsiteX35" fmla="*/ 537982 w 614745"/>
                  <a:gd name="connsiteY35" fmla="*/ 373035 h 687068"/>
                  <a:gd name="connsiteX36" fmla="*/ 543691 w 614745"/>
                  <a:gd name="connsiteY36" fmla="*/ 400314 h 687068"/>
                  <a:gd name="connsiteX37" fmla="*/ 559552 w 614745"/>
                  <a:gd name="connsiteY37" fmla="*/ 431401 h 687068"/>
                  <a:gd name="connsiteX38" fmla="*/ 568434 w 614745"/>
                  <a:gd name="connsiteY38" fmla="*/ 443454 h 687068"/>
                  <a:gd name="connsiteX39" fmla="*/ 559552 w 614745"/>
                  <a:gd name="connsiteY39" fmla="*/ 454874 h 687068"/>
                  <a:gd name="connsiteX40" fmla="*/ 543691 w 614745"/>
                  <a:gd name="connsiteY40" fmla="*/ 486595 h 687068"/>
                  <a:gd name="connsiteX41" fmla="*/ 521487 w 614745"/>
                  <a:gd name="connsiteY41" fmla="*/ 517046 h 687068"/>
                  <a:gd name="connsiteX42" fmla="*/ 511971 w 614745"/>
                  <a:gd name="connsiteY42" fmla="*/ 517046 h 687068"/>
                  <a:gd name="connsiteX43" fmla="*/ 511971 w 614745"/>
                  <a:gd name="connsiteY43" fmla="*/ 492939 h 687068"/>
                  <a:gd name="connsiteX44" fmla="*/ 518315 w 614745"/>
                  <a:gd name="connsiteY44" fmla="*/ 492939 h 687068"/>
                  <a:gd name="connsiteX45" fmla="*/ 518949 w 614745"/>
                  <a:gd name="connsiteY45" fmla="*/ 486595 h 687068"/>
                  <a:gd name="connsiteX46" fmla="*/ 534175 w 614745"/>
                  <a:gd name="connsiteY46" fmla="*/ 442820 h 687068"/>
                  <a:gd name="connsiteX47" fmla="*/ 518949 w 614745"/>
                  <a:gd name="connsiteY47" fmla="*/ 399680 h 687068"/>
                  <a:gd name="connsiteX48" fmla="*/ 518949 w 614745"/>
                  <a:gd name="connsiteY48" fmla="*/ 397777 h 687068"/>
                  <a:gd name="connsiteX49" fmla="*/ 518949 w 614745"/>
                  <a:gd name="connsiteY49" fmla="*/ 389529 h 687068"/>
                  <a:gd name="connsiteX50" fmla="*/ 511336 w 614745"/>
                  <a:gd name="connsiteY50" fmla="*/ 389529 h 687068"/>
                  <a:gd name="connsiteX51" fmla="*/ 511336 w 614745"/>
                  <a:gd name="connsiteY51" fmla="*/ 365422 h 687068"/>
                  <a:gd name="connsiteX52" fmla="*/ 520853 w 614745"/>
                  <a:gd name="connsiteY52" fmla="*/ 365422 h 687068"/>
                  <a:gd name="connsiteX53" fmla="*/ 464390 w 614745"/>
                  <a:gd name="connsiteY53" fmla="*/ 365422 h 687068"/>
                  <a:gd name="connsiteX54" fmla="*/ 473906 w 614745"/>
                  <a:gd name="connsiteY54" fmla="*/ 365422 h 687068"/>
                  <a:gd name="connsiteX55" fmla="*/ 473906 w 614745"/>
                  <a:gd name="connsiteY55" fmla="*/ 389529 h 687068"/>
                  <a:gd name="connsiteX56" fmla="*/ 467562 w 614745"/>
                  <a:gd name="connsiteY56" fmla="*/ 389529 h 687068"/>
                  <a:gd name="connsiteX57" fmla="*/ 466928 w 614745"/>
                  <a:gd name="connsiteY57" fmla="*/ 395873 h 687068"/>
                  <a:gd name="connsiteX58" fmla="*/ 451701 w 614745"/>
                  <a:gd name="connsiteY58" fmla="*/ 439648 h 687068"/>
                  <a:gd name="connsiteX59" fmla="*/ 466928 w 614745"/>
                  <a:gd name="connsiteY59" fmla="*/ 482788 h 687068"/>
                  <a:gd name="connsiteX60" fmla="*/ 466928 w 614745"/>
                  <a:gd name="connsiteY60" fmla="*/ 484691 h 687068"/>
                  <a:gd name="connsiteX61" fmla="*/ 466928 w 614745"/>
                  <a:gd name="connsiteY61" fmla="*/ 492939 h 687068"/>
                  <a:gd name="connsiteX62" fmla="*/ 474541 w 614745"/>
                  <a:gd name="connsiteY62" fmla="*/ 492939 h 687068"/>
                  <a:gd name="connsiteX63" fmla="*/ 474541 w 614745"/>
                  <a:gd name="connsiteY63" fmla="*/ 517046 h 687068"/>
                  <a:gd name="connsiteX64" fmla="*/ 465659 w 614745"/>
                  <a:gd name="connsiteY64" fmla="*/ 517046 h 687068"/>
                  <a:gd name="connsiteX65" fmla="*/ 448529 w 614745"/>
                  <a:gd name="connsiteY65" fmla="*/ 509433 h 687068"/>
                  <a:gd name="connsiteX66" fmla="*/ 442820 w 614745"/>
                  <a:gd name="connsiteY66" fmla="*/ 482154 h 687068"/>
                  <a:gd name="connsiteX67" fmla="*/ 426960 w 614745"/>
                  <a:gd name="connsiteY67" fmla="*/ 451067 h 687068"/>
                  <a:gd name="connsiteX68" fmla="*/ 418078 w 614745"/>
                  <a:gd name="connsiteY68" fmla="*/ 439014 h 687068"/>
                  <a:gd name="connsiteX69" fmla="*/ 426960 w 614745"/>
                  <a:gd name="connsiteY69" fmla="*/ 427594 h 687068"/>
                  <a:gd name="connsiteX70" fmla="*/ 442820 w 614745"/>
                  <a:gd name="connsiteY70" fmla="*/ 395873 h 687068"/>
                  <a:gd name="connsiteX71" fmla="*/ 464390 w 614745"/>
                  <a:gd name="connsiteY71" fmla="*/ 365422 h 687068"/>
                  <a:gd name="connsiteX72" fmla="*/ 464390 w 614745"/>
                  <a:gd name="connsiteY72" fmla="*/ 365422 h 687068"/>
                  <a:gd name="connsiteX73" fmla="*/ 590638 w 614745"/>
                  <a:gd name="connsiteY73" fmla="*/ 566530 h 687068"/>
                  <a:gd name="connsiteX74" fmla="*/ 385723 w 614745"/>
                  <a:gd name="connsiteY74" fmla="*/ 566530 h 687068"/>
                  <a:gd name="connsiteX75" fmla="*/ 385723 w 614745"/>
                  <a:gd name="connsiteY75" fmla="*/ 278507 h 687068"/>
                  <a:gd name="connsiteX76" fmla="*/ 518315 w 614745"/>
                  <a:gd name="connsiteY76" fmla="*/ 278507 h 687068"/>
                  <a:gd name="connsiteX77" fmla="*/ 518315 w 614745"/>
                  <a:gd name="connsiteY77" fmla="*/ 326722 h 687068"/>
                  <a:gd name="connsiteX78" fmla="*/ 530369 w 614745"/>
                  <a:gd name="connsiteY78" fmla="*/ 338776 h 687068"/>
                  <a:gd name="connsiteX79" fmla="*/ 590638 w 614745"/>
                  <a:gd name="connsiteY79" fmla="*/ 338776 h 687068"/>
                  <a:gd name="connsiteX80" fmla="*/ 590638 w 614745"/>
                  <a:gd name="connsiteY80" fmla="*/ 566530 h 687068"/>
                  <a:gd name="connsiteX81" fmla="*/ 542423 w 614745"/>
                  <a:gd name="connsiteY81" fmla="*/ 277873 h 687068"/>
                  <a:gd name="connsiteX82" fmla="*/ 545595 w 614745"/>
                  <a:gd name="connsiteY82" fmla="*/ 277873 h 687068"/>
                  <a:gd name="connsiteX83" fmla="*/ 581756 w 614745"/>
                  <a:gd name="connsiteY83" fmla="*/ 314034 h 687068"/>
                  <a:gd name="connsiteX84" fmla="*/ 542423 w 614745"/>
                  <a:gd name="connsiteY84" fmla="*/ 314034 h 687068"/>
                  <a:gd name="connsiteX85" fmla="*/ 542423 w 614745"/>
                  <a:gd name="connsiteY85" fmla="*/ 277873 h 687068"/>
                  <a:gd name="connsiteX86" fmla="*/ 611574 w 614745"/>
                  <a:gd name="connsiteY86" fmla="*/ 308959 h 687068"/>
                  <a:gd name="connsiteX87" fmla="*/ 558917 w 614745"/>
                  <a:gd name="connsiteY87" fmla="*/ 256937 h 687068"/>
                  <a:gd name="connsiteX88" fmla="*/ 550670 w 614745"/>
                  <a:gd name="connsiteY88" fmla="*/ 253765 h 687068"/>
                  <a:gd name="connsiteX89" fmla="*/ 543057 w 614745"/>
                  <a:gd name="connsiteY89" fmla="*/ 253765 h 687068"/>
                  <a:gd name="connsiteX90" fmla="*/ 538616 w 614745"/>
                  <a:gd name="connsiteY90" fmla="*/ 253765 h 687068"/>
                  <a:gd name="connsiteX91" fmla="*/ 501186 w 614745"/>
                  <a:gd name="connsiteY91" fmla="*/ 209991 h 687068"/>
                  <a:gd name="connsiteX92" fmla="*/ 491670 w 614745"/>
                  <a:gd name="connsiteY92" fmla="*/ 205550 h 687068"/>
                  <a:gd name="connsiteX93" fmla="*/ 325454 w 614745"/>
                  <a:gd name="connsiteY93" fmla="*/ 205550 h 687068"/>
                  <a:gd name="connsiteX94" fmla="*/ 313400 w 614745"/>
                  <a:gd name="connsiteY94" fmla="*/ 217603 h 687068"/>
                  <a:gd name="connsiteX95" fmla="*/ 313400 w 614745"/>
                  <a:gd name="connsiteY95" fmla="*/ 529735 h 687068"/>
                  <a:gd name="connsiteX96" fmla="*/ 325454 w 614745"/>
                  <a:gd name="connsiteY96" fmla="*/ 541788 h 687068"/>
                  <a:gd name="connsiteX97" fmla="*/ 349561 w 614745"/>
                  <a:gd name="connsiteY97" fmla="*/ 541788 h 687068"/>
                  <a:gd name="connsiteX98" fmla="*/ 349561 w 614745"/>
                  <a:gd name="connsiteY98" fmla="*/ 517681 h 687068"/>
                  <a:gd name="connsiteX99" fmla="*/ 337507 w 614745"/>
                  <a:gd name="connsiteY99" fmla="*/ 517681 h 687068"/>
                  <a:gd name="connsiteX100" fmla="*/ 337507 w 614745"/>
                  <a:gd name="connsiteY100" fmla="*/ 229657 h 687068"/>
                  <a:gd name="connsiteX101" fmla="*/ 485960 w 614745"/>
                  <a:gd name="connsiteY101" fmla="*/ 229657 h 687068"/>
                  <a:gd name="connsiteX102" fmla="*/ 506261 w 614745"/>
                  <a:gd name="connsiteY102" fmla="*/ 253765 h 687068"/>
                  <a:gd name="connsiteX103" fmla="*/ 373669 w 614745"/>
                  <a:gd name="connsiteY103" fmla="*/ 253765 h 687068"/>
                  <a:gd name="connsiteX104" fmla="*/ 361615 w 614745"/>
                  <a:gd name="connsiteY104" fmla="*/ 265819 h 687068"/>
                  <a:gd name="connsiteX105" fmla="*/ 361615 w 614745"/>
                  <a:gd name="connsiteY105" fmla="*/ 577950 h 687068"/>
                  <a:gd name="connsiteX106" fmla="*/ 373669 w 614745"/>
                  <a:gd name="connsiteY106" fmla="*/ 590004 h 687068"/>
                  <a:gd name="connsiteX107" fmla="*/ 602692 w 614745"/>
                  <a:gd name="connsiteY107" fmla="*/ 590004 h 687068"/>
                  <a:gd name="connsiteX108" fmla="*/ 614746 w 614745"/>
                  <a:gd name="connsiteY108" fmla="*/ 577950 h 687068"/>
                  <a:gd name="connsiteX109" fmla="*/ 614746 w 614745"/>
                  <a:gd name="connsiteY109" fmla="*/ 317206 h 687068"/>
                  <a:gd name="connsiteX110" fmla="*/ 611574 w 614745"/>
                  <a:gd name="connsiteY110" fmla="*/ 308959 h 687068"/>
                  <a:gd name="connsiteX111" fmla="*/ 611574 w 614745"/>
                  <a:gd name="connsiteY111" fmla="*/ 308959 h 68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14745" h="687068">
                    <a:moveTo>
                      <a:pt x="235367" y="26011"/>
                    </a:moveTo>
                    <a:cubicBezTo>
                      <a:pt x="359712" y="26011"/>
                      <a:pt x="445992" y="64076"/>
                      <a:pt x="445992" y="98334"/>
                    </a:cubicBezTo>
                    <a:cubicBezTo>
                      <a:pt x="445992" y="132592"/>
                      <a:pt x="359077" y="170657"/>
                      <a:pt x="235367" y="170657"/>
                    </a:cubicBezTo>
                    <a:cubicBezTo>
                      <a:pt x="111022" y="170657"/>
                      <a:pt x="24742" y="132592"/>
                      <a:pt x="24742" y="98334"/>
                    </a:cubicBezTo>
                    <a:cubicBezTo>
                      <a:pt x="24108" y="64076"/>
                      <a:pt x="111022" y="26011"/>
                      <a:pt x="235367" y="26011"/>
                    </a:cubicBezTo>
                    <a:lnTo>
                      <a:pt x="235367" y="26011"/>
                    </a:lnTo>
                    <a:close/>
                    <a:moveTo>
                      <a:pt x="232829" y="664864"/>
                    </a:moveTo>
                    <a:cubicBezTo>
                      <a:pt x="109753" y="664864"/>
                      <a:pt x="24108" y="626165"/>
                      <a:pt x="24108" y="591273"/>
                    </a:cubicBezTo>
                    <a:lnTo>
                      <a:pt x="24108" y="486595"/>
                    </a:lnTo>
                    <a:cubicBezTo>
                      <a:pt x="61538" y="518315"/>
                      <a:pt x="138302" y="538616"/>
                      <a:pt x="230926" y="538616"/>
                    </a:cubicBezTo>
                    <a:cubicBezTo>
                      <a:pt x="252496" y="538616"/>
                      <a:pt x="274066" y="537348"/>
                      <a:pt x="295002" y="534810"/>
                    </a:cubicBezTo>
                    <a:lnTo>
                      <a:pt x="292464" y="510702"/>
                    </a:lnTo>
                    <a:cubicBezTo>
                      <a:pt x="272163" y="513240"/>
                      <a:pt x="251861" y="513874"/>
                      <a:pt x="230926" y="513874"/>
                    </a:cubicBezTo>
                    <a:cubicBezTo>
                      <a:pt x="116097" y="513874"/>
                      <a:pt x="34258" y="479616"/>
                      <a:pt x="24108" y="446626"/>
                    </a:cubicBezTo>
                    <a:lnTo>
                      <a:pt x="24108" y="317206"/>
                    </a:lnTo>
                    <a:cubicBezTo>
                      <a:pt x="61538" y="348927"/>
                      <a:pt x="138302" y="369228"/>
                      <a:pt x="230926" y="369228"/>
                    </a:cubicBezTo>
                    <a:cubicBezTo>
                      <a:pt x="252496" y="369228"/>
                      <a:pt x="274066" y="367959"/>
                      <a:pt x="295002" y="365422"/>
                    </a:cubicBezTo>
                    <a:lnTo>
                      <a:pt x="292464" y="341314"/>
                    </a:lnTo>
                    <a:cubicBezTo>
                      <a:pt x="272797" y="343852"/>
                      <a:pt x="251861" y="344486"/>
                      <a:pt x="230926" y="344486"/>
                    </a:cubicBezTo>
                    <a:cubicBezTo>
                      <a:pt x="116097" y="344486"/>
                      <a:pt x="34258" y="310228"/>
                      <a:pt x="24108" y="277873"/>
                    </a:cubicBezTo>
                    <a:lnTo>
                      <a:pt x="24108" y="139571"/>
                    </a:lnTo>
                    <a:cubicBezTo>
                      <a:pt x="59000" y="169388"/>
                      <a:pt x="130689" y="192227"/>
                      <a:pt x="234733" y="192227"/>
                    </a:cubicBezTo>
                    <a:cubicBezTo>
                      <a:pt x="338776" y="192227"/>
                      <a:pt x="411099" y="168754"/>
                      <a:pt x="445357" y="139571"/>
                    </a:cubicBezTo>
                    <a:lnTo>
                      <a:pt x="445357" y="180173"/>
                    </a:lnTo>
                    <a:lnTo>
                      <a:pt x="469465" y="180173"/>
                    </a:lnTo>
                    <a:lnTo>
                      <a:pt x="469465" y="95796"/>
                    </a:lnTo>
                    <a:cubicBezTo>
                      <a:pt x="469465" y="49484"/>
                      <a:pt x="386992" y="0"/>
                      <a:pt x="234733" y="0"/>
                    </a:cubicBezTo>
                    <a:cubicBezTo>
                      <a:pt x="81839" y="0"/>
                      <a:pt x="0" y="49484"/>
                      <a:pt x="0" y="95796"/>
                    </a:cubicBezTo>
                    <a:lnTo>
                      <a:pt x="0" y="589369"/>
                    </a:lnTo>
                    <a:cubicBezTo>
                      <a:pt x="0" y="645198"/>
                      <a:pt x="100237" y="687069"/>
                      <a:pt x="232829" y="687069"/>
                    </a:cubicBezTo>
                    <a:cubicBezTo>
                      <a:pt x="339411" y="687069"/>
                      <a:pt x="429497" y="659155"/>
                      <a:pt x="456777" y="617283"/>
                    </a:cubicBezTo>
                    <a:lnTo>
                      <a:pt x="436476" y="603961"/>
                    </a:lnTo>
                    <a:cubicBezTo>
                      <a:pt x="416809" y="635047"/>
                      <a:pt x="341314" y="664864"/>
                      <a:pt x="232829" y="664864"/>
                    </a:cubicBezTo>
                    <a:lnTo>
                      <a:pt x="232829" y="664864"/>
                    </a:lnTo>
                    <a:close/>
                    <a:moveTo>
                      <a:pt x="520853" y="365422"/>
                    </a:moveTo>
                    <a:cubicBezTo>
                      <a:pt x="527831" y="365422"/>
                      <a:pt x="533541" y="367959"/>
                      <a:pt x="537982" y="373035"/>
                    </a:cubicBezTo>
                    <a:cubicBezTo>
                      <a:pt x="545595" y="381916"/>
                      <a:pt x="544326" y="395873"/>
                      <a:pt x="543691" y="400314"/>
                    </a:cubicBezTo>
                    <a:cubicBezTo>
                      <a:pt x="544326" y="425691"/>
                      <a:pt x="558283" y="430766"/>
                      <a:pt x="559552" y="431401"/>
                    </a:cubicBezTo>
                    <a:cubicBezTo>
                      <a:pt x="564627" y="432669"/>
                      <a:pt x="568434" y="437745"/>
                      <a:pt x="568434" y="443454"/>
                    </a:cubicBezTo>
                    <a:cubicBezTo>
                      <a:pt x="568434" y="449164"/>
                      <a:pt x="564627" y="453605"/>
                      <a:pt x="559552" y="454874"/>
                    </a:cubicBezTo>
                    <a:cubicBezTo>
                      <a:pt x="558283" y="455508"/>
                      <a:pt x="543691" y="460584"/>
                      <a:pt x="543691" y="486595"/>
                    </a:cubicBezTo>
                    <a:cubicBezTo>
                      <a:pt x="543691" y="500552"/>
                      <a:pt x="537347" y="516412"/>
                      <a:pt x="521487" y="517046"/>
                    </a:cubicBezTo>
                    <a:lnTo>
                      <a:pt x="511971" y="517046"/>
                    </a:lnTo>
                    <a:lnTo>
                      <a:pt x="511971" y="492939"/>
                    </a:lnTo>
                    <a:lnTo>
                      <a:pt x="518315" y="492939"/>
                    </a:lnTo>
                    <a:cubicBezTo>
                      <a:pt x="518949" y="491035"/>
                      <a:pt x="518949" y="489132"/>
                      <a:pt x="518949" y="486595"/>
                    </a:cubicBezTo>
                    <a:cubicBezTo>
                      <a:pt x="518949" y="464390"/>
                      <a:pt x="526562" y="451067"/>
                      <a:pt x="534175" y="442820"/>
                    </a:cubicBezTo>
                    <a:cubicBezTo>
                      <a:pt x="526562" y="434573"/>
                      <a:pt x="518949" y="421250"/>
                      <a:pt x="518949" y="399680"/>
                    </a:cubicBezTo>
                    <a:cubicBezTo>
                      <a:pt x="518949" y="399045"/>
                      <a:pt x="518949" y="398411"/>
                      <a:pt x="518949" y="397777"/>
                    </a:cubicBezTo>
                    <a:cubicBezTo>
                      <a:pt x="519584" y="395239"/>
                      <a:pt x="519584" y="392067"/>
                      <a:pt x="518949" y="389529"/>
                    </a:cubicBezTo>
                    <a:lnTo>
                      <a:pt x="511336" y="389529"/>
                    </a:lnTo>
                    <a:lnTo>
                      <a:pt x="511336" y="365422"/>
                    </a:lnTo>
                    <a:lnTo>
                      <a:pt x="520853" y="365422"/>
                    </a:lnTo>
                    <a:close/>
                    <a:moveTo>
                      <a:pt x="464390" y="365422"/>
                    </a:moveTo>
                    <a:lnTo>
                      <a:pt x="473906" y="365422"/>
                    </a:lnTo>
                    <a:lnTo>
                      <a:pt x="473906" y="389529"/>
                    </a:lnTo>
                    <a:lnTo>
                      <a:pt x="467562" y="389529"/>
                    </a:lnTo>
                    <a:cubicBezTo>
                      <a:pt x="466928" y="391433"/>
                      <a:pt x="466928" y="393336"/>
                      <a:pt x="466928" y="395873"/>
                    </a:cubicBezTo>
                    <a:cubicBezTo>
                      <a:pt x="466928" y="418078"/>
                      <a:pt x="459315" y="431401"/>
                      <a:pt x="451701" y="439648"/>
                    </a:cubicBezTo>
                    <a:cubicBezTo>
                      <a:pt x="459315" y="447895"/>
                      <a:pt x="466928" y="461218"/>
                      <a:pt x="466928" y="482788"/>
                    </a:cubicBezTo>
                    <a:cubicBezTo>
                      <a:pt x="466928" y="483422"/>
                      <a:pt x="466928" y="484057"/>
                      <a:pt x="466928" y="484691"/>
                    </a:cubicBezTo>
                    <a:cubicBezTo>
                      <a:pt x="466293" y="487229"/>
                      <a:pt x="466293" y="490401"/>
                      <a:pt x="466928" y="492939"/>
                    </a:cubicBezTo>
                    <a:lnTo>
                      <a:pt x="474541" y="492939"/>
                    </a:lnTo>
                    <a:lnTo>
                      <a:pt x="474541" y="517046"/>
                    </a:lnTo>
                    <a:lnTo>
                      <a:pt x="465659" y="517046"/>
                    </a:lnTo>
                    <a:cubicBezTo>
                      <a:pt x="458680" y="517046"/>
                      <a:pt x="452970" y="514509"/>
                      <a:pt x="448529" y="509433"/>
                    </a:cubicBezTo>
                    <a:cubicBezTo>
                      <a:pt x="440917" y="500552"/>
                      <a:pt x="442185" y="486595"/>
                      <a:pt x="442820" y="482154"/>
                    </a:cubicBezTo>
                    <a:cubicBezTo>
                      <a:pt x="442185" y="456777"/>
                      <a:pt x="428229" y="451702"/>
                      <a:pt x="426960" y="451067"/>
                    </a:cubicBezTo>
                    <a:cubicBezTo>
                      <a:pt x="421884" y="449798"/>
                      <a:pt x="418078" y="444723"/>
                      <a:pt x="418078" y="439014"/>
                    </a:cubicBezTo>
                    <a:cubicBezTo>
                      <a:pt x="418078" y="433304"/>
                      <a:pt x="421884" y="428863"/>
                      <a:pt x="426960" y="427594"/>
                    </a:cubicBezTo>
                    <a:cubicBezTo>
                      <a:pt x="428229" y="426960"/>
                      <a:pt x="442820" y="421884"/>
                      <a:pt x="442820" y="395873"/>
                    </a:cubicBezTo>
                    <a:cubicBezTo>
                      <a:pt x="442185" y="381282"/>
                      <a:pt x="449164" y="366056"/>
                      <a:pt x="464390" y="365422"/>
                    </a:cubicBezTo>
                    <a:lnTo>
                      <a:pt x="464390" y="365422"/>
                    </a:lnTo>
                    <a:close/>
                    <a:moveTo>
                      <a:pt x="590638" y="566530"/>
                    </a:moveTo>
                    <a:lnTo>
                      <a:pt x="385723" y="566530"/>
                    </a:lnTo>
                    <a:lnTo>
                      <a:pt x="385723" y="278507"/>
                    </a:lnTo>
                    <a:lnTo>
                      <a:pt x="518315" y="278507"/>
                    </a:lnTo>
                    <a:lnTo>
                      <a:pt x="518315" y="326722"/>
                    </a:lnTo>
                    <a:cubicBezTo>
                      <a:pt x="518315" y="333067"/>
                      <a:pt x="523390" y="338776"/>
                      <a:pt x="530369" y="338776"/>
                    </a:cubicBezTo>
                    <a:lnTo>
                      <a:pt x="590638" y="338776"/>
                    </a:lnTo>
                    <a:lnTo>
                      <a:pt x="590638" y="566530"/>
                    </a:lnTo>
                    <a:close/>
                    <a:moveTo>
                      <a:pt x="542423" y="277873"/>
                    </a:moveTo>
                    <a:lnTo>
                      <a:pt x="545595" y="277873"/>
                    </a:lnTo>
                    <a:lnTo>
                      <a:pt x="581756" y="314034"/>
                    </a:lnTo>
                    <a:lnTo>
                      <a:pt x="542423" y="314034"/>
                    </a:lnTo>
                    <a:lnTo>
                      <a:pt x="542423" y="277873"/>
                    </a:lnTo>
                    <a:close/>
                    <a:moveTo>
                      <a:pt x="611574" y="308959"/>
                    </a:moveTo>
                    <a:lnTo>
                      <a:pt x="558917" y="256937"/>
                    </a:lnTo>
                    <a:cubicBezTo>
                      <a:pt x="556380" y="254399"/>
                      <a:pt x="553842" y="253765"/>
                      <a:pt x="550670" y="253765"/>
                    </a:cubicBezTo>
                    <a:lnTo>
                      <a:pt x="543057" y="253765"/>
                    </a:lnTo>
                    <a:lnTo>
                      <a:pt x="538616" y="253765"/>
                    </a:lnTo>
                    <a:lnTo>
                      <a:pt x="501186" y="209991"/>
                    </a:lnTo>
                    <a:cubicBezTo>
                      <a:pt x="498648" y="207453"/>
                      <a:pt x="495476" y="205550"/>
                      <a:pt x="491670" y="205550"/>
                    </a:cubicBezTo>
                    <a:lnTo>
                      <a:pt x="325454" y="205550"/>
                    </a:lnTo>
                    <a:cubicBezTo>
                      <a:pt x="318475" y="205550"/>
                      <a:pt x="313400" y="210625"/>
                      <a:pt x="313400" y="217603"/>
                    </a:cubicBezTo>
                    <a:lnTo>
                      <a:pt x="313400" y="529735"/>
                    </a:lnTo>
                    <a:cubicBezTo>
                      <a:pt x="313400" y="536079"/>
                      <a:pt x="318475" y="541788"/>
                      <a:pt x="325454" y="541788"/>
                    </a:cubicBezTo>
                    <a:lnTo>
                      <a:pt x="349561" y="541788"/>
                    </a:lnTo>
                    <a:lnTo>
                      <a:pt x="349561" y="517681"/>
                    </a:lnTo>
                    <a:lnTo>
                      <a:pt x="337507" y="517681"/>
                    </a:lnTo>
                    <a:lnTo>
                      <a:pt x="337507" y="229657"/>
                    </a:lnTo>
                    <a:lnTo>
                      <a:pt x="485960" y="229657"/>
                    </a:lnTo>
                    <a:lnTo>
                      <a:pt x="506261" y="253765"/>
                    </a:lnTo>
                    <a:lnTo>
                      <a:pt x="373669" y="253765"/>
                    </a:lnTo>
                    <a:cubicBezTo>
                      <a:pt x="366690" y="253765"/>
                      <a:pt x="361615" y="258840"/>
                      <a:pt x="361615" y="265819"/>
                    </a:cubicBezTo>
                    <a:lnTo>
                      <a:pt x="361615" y="577950"/>
                    </a:lnTo>
                    <a:cubicBezTo>
                      <a:pt x="361615" y="584294"/>
                      <a:pt x="366690" y="590004"/>
                      <a:pt x="373669" y="590004"/>
                    </a:cubicBezTo>
                    <a:lnTo>
                      <a:pt x="602692" y="590004"/>
                    </a:lnTo>
                    <a:cubicBezTo>
                      <a:pt x="609670" y="590004"/>
                      <a:pt x="614746" y="584929"/>
                      <a:pt x="614746" y="577950"/>
                    </a:cubicBezTo>
                    <a:lnTo>
                      <a:pt x="614746" y="317206"/>
                    </a:lnTo>
                    <a:cubicBezTo>
                      <a:pt x="614746" y="314669"/>
                      <a:pt x="613477" y="311497"/>
                      <a:pt x="611574" y="308959"/>
                    </a:cubicBezTo>
                    <a:lnTo>
                      <a:pt x="611574" y="308959"/>
                    </a:lnTo>
                    <a:close/>
                  </a:path>
                </a:pathLst>
              </a:custGeom>
              <a:solidFill>
                <a:srgbClr val="FBD8BF"/>
              </a:solidFill>
              <a:ln w="27432" cap="flat">
                <a:noFill/>
                <a:prstDash val="solid"/>
                <a:round/>
              </a:ln>
            </p:spPr>
            <p:txBody>
              <a:bodyPr lIns="0" tIns="0" rIns="0" bIns="0" rtlCol="0" anchor="ctr"/>
              <a:lstStyle/>
              <a:p>
                <a:pPr algn="ctr" defTabSz="634975">
                  <a:defRPr/>
                </a:pPr>
                <a:endParaRPr lang="en-US" sz="1185" kern="0">
                  <a:solidFill>
                    <a:srgbClr val="03023F"/>
                  </a:solidFill>
                  <a:latin typeface="Amazon Ember" panose="020F0502020204030204"/>
                  <a:ea typeface="Amazon Ember" panose="020B0603020204020204" pitchFamily="34" charset="0"/>
                  <a:cs typeface="Amazon Ember" panose="020B0603020204020204" pitchFamily="34" charset="0"/>
                </a:endParaRPr>
              </a:p>
            </p:txBody>
          </p:sp>
          <p:sp>
            <p:nvSpPr>
              <p:cNvPr id="45" name="Title 1">
                <a:extLst>
                  <a:ext uri="{FF2B5EF4-FFF2-40B4-BE49-F238E27FC236}">
                    <a16:creationId xmlns:a16="http://schemas.microsoft.com/office/drawing/2014/main" id="{C40A602D-577E-477E-895C-5A3B659ABA05}"/>
                  </a:ext>
                </a:extLst>
              </p:cNvPr>
              <p:cNvSpPr txBox="1">
                <a:spLocks/>
              </p:cNvSpPr>
              <p:nvPr/>
            </p:nvSpPr>
            <p:spPr>
              <a:xfrm>
                <a:off x="6996530" y="3011306"/>
                <a:ext cx="1371600" cy="182880"/>
              </a:xfrm>
              <a:prstGeom prst="rect">
                <a:avLst/>
              </a:prstGeom>
            </p:spPr>
            <p:txBody>
              <a:bodyPr lIns="0" tIns="0" rIns="0" bIns="0">
                <a:noAutofit/>
              </a:bodyPr>
              <a:lstStyle>
                <a:defPPr>
                  <a:defRPr lang="en-US"/>
                </a:defPPr>
                <a:lvl1pPr marL="63500" indent="-63500" algn="ctr" defTabSz="1121864" eaLnBrk="1" latinLnBrk="0" hangingPunct="1">
                  <a:lnSpc>
                    <a:spcPct val="87000"/>
                  </a:lnSpc>
                  <a:spcBef>
                    <a:spcPts val="0"/>
                  </a:spcBef>
                  <a:spcAft>
                    <a:spcPts val="614"/>
                  </a:spcAft>
                  <a:buSzPct val="90000"/>
                  <a:buFontTx/>
                  <a:buChar char="​"/>
                  <a:tabLst>
                    <a:tab pos="6456363" algn="l"/>
                  </a:tabLst>
                  <a:defRPr sz="1600" cap="all" spc="300">
                    <a:solidFill>
                      <a:srgbClr val="1BA9F6"/>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fontAlgn="base">
                  <a:lnSpc>
                    <a:spcPct val="100000"/>
                  </a:lnSpc>
                  <a:spcAft>
                    <a:spcPts val="0"/>
                  </a:spcAft>
                  <a:defRPr/>
                </a:pPr>
                <a:r>
                  <a:rPr lang="en-US" sz="1000" kern="0" cap="none" spc="0" dirty="0">
                    <a:solidFill>
                      <a:srgbClr val="FFFFFF"/>
                    </a:solidFill>
                  </a:rPr>
                  <a:t>Amazon DocumentDB</a:t>
                </a:r>
              </a:p>
            </p:txBody>
          </p:sp>
        </p:grpSp>
        <p:grpSp>
          <p:nvGrpSpPr>
            <p:cNvPr id="16" name="Group 15">
              <a:extLst>
                <a:ext uri="{FF2B5EF4-FFF2-40B4-BE49-F238E27FC236}">
                  <a16:creationId xmlns:a16="http://schemas.microsoft.com/office/drawing/2014/main" id="{DB128CE8-2C82-4404-9019-26BE244782CC}"/>
                </a:ext>
              </a:extLst>
            </p:cNvPr>
            <p:cNvGrpSpPr/>
            <p:nvPr/>
          </p:nvGrpSpPr>
          <p:grpSpPr>
            <a:xfrm>
              <a:off x="8586100" y="2220351"/>
              <a:ext cx="1371600" cy="973835"/>
              <a:chOff x="8586100" y="2220351"/>
              <a:chExt cx="1371600" cy="973835"/>
            </a:xfrm>
          </p:grpSpPr>
          <p:sp>
            <p:nvSpPr>
              <p:cNvPr id="52" name="Title 1">
                <a:extLst>
                  <a:ext uri="{FF2B5EF4-FFF2-40B4-BE49-F238E27FC236}">
                    <a16:creationId xmlns:a16="http://schemas.microsoft.com/office/drawing/2014/main" id="{A619A608-9066-44DD-BF5D-AB9ACA97A28D}"/>
                  </a:ext>
                </a:extLst>
              </p:cNvPr>
              <p:cNvSpPr txBox="1">
                <a:spLocks/>
              </p:cNvSpPr>
              <p:nvPr/>
            </p:nvSpPr>
            <p:spPr>
              <a:xfrm>
                <a:off x="8586100" y="2220351"/>
                <a:ext cx="1371600" cy="182880"/>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8" fontAlgn="base">
                  <a:spcAft>
                    <a:spcPct val="0"/>
                  </a:spcAft>
                  <a:defRPr/>
                </a:pPr>
                <a:r>
                  <a:rPr lang="en-US" sz="1000"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rPr>
                  <a:t>CACHING</a:t>
                </a:r>
                <a:endParaRPr lang="en-US" sz="948"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3" name="Freeform: Shape 46">
                <a:extLst>
                  <a:ext uri="{FF2B5EF4-FFF2-40B4-BE49-F238E27FC236}">
                    <a16:creationId xmlns:a16="http://schemas.microsoft.com/office/drawing/2014/main" id="{18FD127D-E679-49F7-AD6E-AFA2A5E664F3}"/>
                  </a:ext>
                </a:extLst>
              </p:cNvPr>
              <p:cNvSpPr/>
              <p:nvPr/>
            </p:nvSpPr>
            <p:spPr>
              <a:xfrm>
                <a:off x="9057339" y="2491267"/>
                <a:ext cx="429122" cy="438565"/>
              </a:xfrm>
              <a:custGeom>
                <a:avLst/>
                <a:gdLst>
                  <a:gd name="connsiteX0" fmla="*/ 331163 w 662961"/>
                  <a:gd name="connsiteY0" fmla="*/ 182076 h 677552"/>
                  <a:gd name="connsiteX1" fmla="*/ 156065 w 662961"/>
                  <a:gd name="connsiteY1" fmla="*/ 257572 h 677552"/>
                  <a:gd name="connsiteX2" fmla="*/ 156065 w 662961"/>
                  <a:gd name="connsiteY2" fmla="*/ 257572 h 677552"/>
                  <a:gd name="connsiteX3" fmla="*/ 156065 w 662961"/>
                  <a:gd name="connsiteY3" fmla="*/ 600789 h 677552"/>
                  <a:gd name="connsiteX4" fmla="*/ 331163 w 662961"/>
                  <a:gd name="connsiteY4" fmla="*/ 677553 h 677552"/>
                  <a:gd name="connsiteX5" fmla="*/ 506261 w 662961"/>
                  <a:gd name="connsiteY5" fmla="*/ 600789 h 677552"/>
                  <a:gd name="connsiteX6" fmla="*/ 506261 w 662961"/>
                  <a:gd name="connsiteY6" fmla="*/ 257572 h 677552"/>
                  <a:gd name="connsiteX7" fmla="*/ 506261 w 662961"/>
                  <a:gd name="connsiteY7" fmla="*/ 257572 h 677552"/>
                  <a:gd name="connsiteX8" fmla="*/ 331163 w 662961"/>
                  <a:gd name="connsiteY8" fmla="*/ 182076 h 677552"/>
                  <a:gd name="connsiteX9" fmla="*/ 331163 w 662961"/>
                  <a:gd name="connsiteY9" fmla="*/ 211894 h 677552"/>
                  <a:gd name="connsiteX10" fmla="*/ 480884 w 662961"/>
                  <a:gd name="connsiteY10" fmla="*/ 258206 h 677552"/>
                  <a:gd name="connsiteX11" fmla="*/ 331163 w 662961"/>
                  <a:gd name="connsiteY11" fmla="*/ 304518 h 677552"/>
                  <a:gd name="connsiteX12" fmla="*/ 182076 w 662961"/>
                  <a:gd name="connsiteY12" fmla="*/ 258206 h 677552"/>
                  <a:gd name="connsiteX13" fmla="*/ 331163 w 662961"/>
                  <a:gd name="connsiteY13" fmla="*/ 211894 h 677552"/>
                  <a:gd name="connsiteX14" fmla="*/ 331163 w 662961"/>
                  <a:gd name="connsiteY14" fmla="*/ 647101 h 677552"/>
                  <a:gd name="connsiteX15" fmla="*/ 182076 w 662961"/>
                  <a:gd name="connsiteY15" fmla="*/ 600154 h 677552"/>
                  <a:gd name="connsiteX16" fmla="*/ 182076 w 662961"/>
                  <a:gd name="connsiteY16" fmla="*/ 529100 h 677552"/>
                  <a:gd name="connsiteX17" fmla="*/ 331163 w 662961"/>
                  <a:gd name="connsiteY17" fmla="*/ 563993 h 677552"/>
                  <a:gd name="connsiteX18" fmla="*/ 480884 w 662961"/>
                  <a:gd name="connsiteY18" fmla="*/ 529100 h 677552"/>
                  <a:gd name="connsiteX19" fmla="*/ 480884 w 662961"/>
                  <a:gd name="connsiteY19" fmla="*/ 600789 h 677552"/>
                  <a:gd name="connsiteX20" fmla="*/ 331163 w 662961"/>
                  <a:gd name="connsiteY20" fmla="*/ 647101 h 677552"/>
                  <a:gd name="connsiteX21" fmla="*/ 331163 w 662961"/>
                  <a:gd name="connsiteY21" fmla="*/ 533541 h 677552"/>
                  <a:gd name="connsiteX22" fmla="*/ 182076 w 662961"/>
                  <a:gd name="connsiteY22" fmla="*/ 486594 h 677552"/>
                  <a:gd name="connsiteX23" fmla="*/ 182076 w 662961"/>
                  <a:gd name="connsiteY23" fmla="*/ 414271 h 677552"/>
                  <a:gd name="connsiteX24" fmla="*/ 331163 w 662961"/>
                  <a:gd name="connsiteY24" fmla="*/ 448530 h 677552"/>
                  <a:gd name="connsiteX25" fmla="*/ 480884 w 662961"/>
                  <a:gd name="connsiteY25" fmla="*/ 414271 h 677552"/>
                  <a:gd name="connsiteX26" fmla="*/ 480884 w 662961"/>
                  <a:gd name="connsiteY26" fmla="*/ 486594 h 677552"/>
                  <a:gd name="connsiteX27" fmla="*/ 331163 w 662961"/>
                  <a:gd name="connsiteY27" fmla="*/ 533541 h 677552"/>
                  <a:gd name="connsiteX28" fmla="*/ 331163 w 662961"/>
                  <a:gd name="connsiteY28" fmla="*/ 418712 h 677552"/>
                  <a:gd name="connsiteX29" fmla="*/ 182076 w 662961"/>
                  <a:gd name="connsiteY29" fmla="*/ 373035 h 677552"/>
                  <a:gd name="connsiteX30" fmla="*/ 182076 w 662961"/>
                  <a:gd name="connsiteY30" fmla="*/ 300077 h 677552"/>
                  <a:gd name="connsiteX31" fmla="*/ 331163 w 662961"/>
                  <a:gd name="connsiteY31" fmla="*/ 334335 h 677552"/>
                  <a:gd name="connsiteX32" fmla="*/ 480884 w 662961"/>
                  <a:gd name="connsiteY32" fmla="*/ 300077 h 677552"/>
                  <a:gd name="connsiteX33" fmla="*/ 480884 w 662961"/>
                  <a:gd name="connsiteY33" fmla="*/ 373035 h 677552"/>
                  <a:gd name="connsiteX34" fmla="*/ 331163 w 662961"/>
                  <a:gd name="connsiteY34" fmla="*/ 418712 h 677552"/>
                  <a:gd name="connsiteX35" fmla="*/ 623627 w 662961"/>
                  <a:gd name="connsiteY35" fmla="*/ 97700 h 677552"/>
                  <a:gd name="connsiteX36" fmla="*/ 649639 w 662961"/>
                  <a:gd name="connsiteY36" fmla="*/ 130689 h 677552"/>
                  <a:gd name="connsiteX37" fmla="*/ 662327 w 662961"/>
                  <a:gd name="connsiteY37" fmla="*/ 145915 h 677552"/>
                  <a:gd name="connsiteX38" fmla="*/ 662327 w 662961"/>
                  <a:gd name="connsiteY38" fmla="*/ 407293 h 677552"/>
                  <a:gd name="connsiteX39" fmla="*/ 649639 w 662961"/>
                  <a:gd name="connsiteY39" fmla="*/ 422519 h 677552"/>
                  <a:gd name="connsiteX40" fmla="*/ 610305 w 662961"/>
                  <a:gd name="connsiteY40" fmla="*/ 422519 h 677552"/>
                  <a:gd name="connsiteX41" fmla="*/ 532907 w 662961"/>
                  <a:gd name="connsiteY41" fmla="*/ 422519 h 677552"/>
                  <a:gd name="connsiteX42" fmla="*/ 532272 w 662961"/>
                  <a:gd name="connsiteY42" fmla="*/ 422519 h 677552"/>
                  <a:gd name="connsiteX43" fmla="*/ 532272 w 662961"/>
                  <a:gd name="connsiteY43" fmla="*/ 392701 h 677552"/>
                  <a:gd name="connsiteX44" fmla="*/ 532907 w 662961"/>
                  <a:gd name="connsiteY44" fmla="*/ 392701 h 677552"/>
                  <a:gd name="connsiteX45" fmla="*/ 532907 w 662961"/>
                  <a:gd name="connsiteY45" fmla="*/ 392701 h 677552"/>
                  <a:gd name="connsiteX46" fmla="*/ 596982 w 662961"/>
                  <a:gd name="connsiteY46" fmla="*/ 392701 h 677552"/>
                  <a:gd name="connsiteX47" fmla="*/ 596982 w 662961"/>
                  <a:gd name="connsiteY47" fmla="*/ 376841 h 677552"/>
                  <a:gd name="connsiteX48" fmla="*/ 532907 w 662961"/>
                  <a:gd name="connsiteY48" fmla="*/ 376841 h 677552"/>
                  <a:gd name="connsiteX49" fmla="*/ 532907 w 662961"/>
                  <a:gd name="connsiteY49" fmla="*/ 346389 h 677552"/>
                  <a:gd name="connsiteX50" fmla="*/ 610305 w 662961"/>
                  <a:gd name="connsiteY50" fmla="*/ 346389 h 677552"/>
                  <a:gd name="connsiteX51" fmla="*/ 622993 w 662961"/>
                  <a:gd name="connsiteY51" fmla="*/ 361615 h 677552"/>
                  <a:gd name="connsiteX52" fmla="*/ 622993 w 662961"/>
                  <a:gd name="connsiteY52" fmla="*/ 392067 h 677552"/>
                  <a:gd name="connsiteX53" fmla="*/ 636950 w 662961"/>
                  <a:gd name="connsiteY53" fmla="*/ 392067 h 677552"/>
                  <a:gd name="connsiteX54" fmla="*/ 636950 w 662961"/>
                  <a:gd name="connsiteY54" fmla="*/ 158603 h 677552"/>
                  <a:gd name="connsiteX55" fmla="*/ 600788 w 662961"/>
                  <a:gd name="connsiteY55" fmla="*/ 78033 h 677552"/>
                  <a:gd name="connsiteX56" fmla="*/ 636950 w 662961"/>
                  <a:gd name="connsiteY56" fmla="*/ 36796 h 677552"/>
                  <a:gd name="connsiteX57" fmla="*/ 636950 w 662961"/>
                  <a:gd name="connsiteY57" fmla="*/ 31721 h 677552"/>
                  <a:gd name="connsiteX58" fmla="*/ 24742 w 662961"/>
                  <a:gd name="connsiteY58" fmla="*/ 31721 h 677552"/>
                  <a:gd name="connsiteX59" fmla="*/ 24742 w 662961"/>
                  <a:gd name="connsiteY59" fmla="*/ 36796 h 677552"/>
                  <a:gd name="connsiteX60" fmla="*/ 64710 w 662961"/>
                  <a:gd name="connsiteY60" fmla="*/ 97700 h 677552"/>
                  <a:gd name="connsiteX61" fmla="*/ 26011 w 662961"/>
                  <a:gd name="connsiteY61" fmla="*/ 159238 h 677552"/>
                  <a:gd name="connsiteX62" fmla="*/ 26011 w 662961"/>
                  <a:gd name="connsiteY62" fmla="*/ 392067 h 677552"/>
                  <a:gd name="connsiteX63" fmla="*/ 52022 w 662961"/>
                  <a:gd name="connsiteY63" fmla="*/ 392067 h 677552"/>
                  <a:gd name="connsiteX64" fmla="*/ 52022 w 662961"/>
                  <a:gd name="connsiteY64" fmla="*/ 361615 h 677552"/>
                  <a:gd name="connsiteX65" fmla="*/ 65344 w 662961"/>
                  <a:gd name="connsiteY65" fmla="*/ 346389 h 677552"/>
                  <a:gd name="connsiteX66" fmla="*/ 130689 w 662961"/>
                  <a:gd name="connsiteY66" fmla="*/ 346389 h 677552"/>
                  <a:gd name="connsiteX67" fmla="*/ 130689 w 662961"/>
                  <a:gd name="connsiteY67" fmla="*/ 376207 h 677552"/>
                  <a:gd name="connsiteX68" fmla="*/ 78667 w 662961"/>
                  <a:gd name="connsiteY68" fmla="*/ 376207 h 677552"/>
                  <a:gd name="connsiteX69" fmla="*/ 78667 w 662961"/>
                  <a:gd name="connsiteY69" fmla="*/ 391432 h 677552"/>
                  <a:gd name="connsiteX70" fmla="*/ 130689 w 662961"/>
                  <a:gd name="connsiteY70" fmla="*/ 391432 h 677552"/>
                  <a:gd name="connsiteX71" fmla="*/ 130689 w 662961"/>
                  <a:gd name="connsiteY71" fmla="*/ 421250 h 677552"/>
                  <a:gd name="connsiteX72" fmla="*/ 12688 w 662961"/>
                  <a:gd name="connsiteY72" fmla="*/ 421250 h 677552"/>
                  <a:gd name="connsiteX73" fmla="*/ 0 w 662961"/>
                  <a:gd name="connsiteY73" fmla="*/ 406024 h 677552"/>
                  <a:gd name="connsiteX74" fmla="*/ 0 w 662961"/>
                  <a:gd name="connsiteY74" fmla="*/ 144646 h 677552"/>
                  <a:gd name="connsiteX75" fmla="*/ 12688 w 662961"/>
                  <a:gd name="connsiteY75" fmla="*/ 129420 h 677552"/>
                  <a:gd name="connsiteX76" fmla="*/ 39333 w 662961"/>
                  <a:gd name="connsiteY76" fmla="*/ 97065 h 677552"/>
                  <a:gd name="connsiteX77" fmla="*/ 39333 w 662961"/>
                  <a:gd name="connsiteY77" fmla="*/ 96431 h 677552"/>
                  <a:gd name="connsiteX78" fmla="*/ 13323 w 662961"/>
                  <a:gd name="connsiteY78" fmla="*/ 63441 h 677552"/>
                  <a:gd name="connsiteX79" fmla="*/ 634 w 662961"/>
                  <a:gd name="connsiteY79" fmla="*/ 48215 h 677552"/>
                  <a:gd name="connsiteX80" fmla="*/ 634 w 662961"/>
                  <a:gd name="connsiteY80" fmla="*/ 15226 h 677552"/>
                  <a:gd name="connsiteX81" fmla="*/ 13323 w 662961"/>
                  <a:gd name="connsiteY81" fmla="*/ 0 h 677552"/>
                  <a:gd name="connsiteX82" fmla="*/ 650273 w 662961"/>
                  <a:gd name="connsiteY82" fmla="*/ 0 h 677552"/>
                  <a:gd name="connsiteX83" fmla="*/ 662961 w 662961"/>
                  <a:gd name="connsiteY83" fmla="*/ 15226 h 677552"/>
                  <a:gd name="connsiteX84" fmla="*/ 662961 w 662961"/>
                  <a:gd name="connsiteY84" fmla="*/ 48215 h 677552"/>
                  <a:gd name="connsiteX85" fmla="*/ 650273 w 662961"/>
                  <a:gd name="connsiteY85" fmla="*/ 63441 h 677552"/>
                  <a:gd name="connsiteX86" fmla="*/ 623627 w 662961"/>
                  <a:gd name="connsiteY86" fmla="*/ 97700 h 677552"/>
                  <a:gd name="connsiteX87" fmla="*/ 298174 w 662961"/>
                  <a:gd name="connsiteY87" fmla="*/ 151625 h 677552"/>
                  <a:gd name="connsiteX88" fmla="*/ 298174 w 662961"/>
                  <a:gd name="connsiteY88" fmla="*/ 91990 h 677552"/>
                  <a:gd name="connsiteX89" fmla="*/ 233463 w 662961"/>
                  <a:gd name="connsiteY89" fmla="*/ 91990 h 677552"/>
                  <a:gd name="connsiteX90" fmla="*/ 233463 w 662961"/>
                  <a:gd name="connsiteY90" fmla="*/ 166850 h 677552"/>
                  <a:gd name="connsiteX91" fmla="*/ 207453 w 662961"/>
                  <a:gd name="connsiteY91" fmla="*/ 166850 h 677552"/>
                  <a:gd name="connsiteX92" fmla="*/ 207453 w 662961"/>
                  <a:gd name="connsiteY92" fmla="*/ 77398 h 677552"/>
                  <a:gd name="connsiteX93" fmla="*/ 220141 w 662961"/>
                  <a:gd name="connsiteY93" fmla="*/ 62172 h 677552"/>
                  <a:gd name="connsiteX94" fmla="*/ 310862 w 662961"/>
                  <a:gd name="connsiteY94" fmla="*/ 62172 h 677552"/>
                  <a:gd name="connsiteX95" fmla="*/ 323550 w 662961"/>
                  <a:gd name="connsiteY95" fmla="*/ 77398 h 677552"/>
                  <a:gd name="connsiteX96" fmla="*/ 323550 w 662961"/>
                  <a:gd name="connsiteY96" fmla="*/ 152259 h 677552"/>
                  <a:gd name="connsiteX97" fmla="*/ 298174 w 662961"/>
                  <a:gd name="connsiteY97" fmla="*/ 152259 h 677552"/>
                  <a:gd name="connsiteX98" fmla="*/ 428863 w 662961"/>
                  <a:gd name="connsiteY98" fmla="*/ 166216 h 677552"/>
                  <a:gd name="connsiteX99" fmla="*/ 428863 w 662961"/>
                  <a:gd name="connsiteY99" fmla="*/ 91355 h 677552"/>
                  <a:gd name="connsiteX100" fmla="*/ 363518 w 662961"/>
                  <a:gd name="connsiteY100" fmla="*/ 91355 h 677552"/>
                  <a:gd name="connsiteX101" fmla="*/ 363518 w 662961"/>
                  <a:gd name="connsiteY101" fmla="*/ 150990 h 677552"/>
                  <a:gd name="connsiteX102" fmla="*/ 337507 w 662961"/>
                  <a:gd name="connsiteY102" fmla="*/ 150990 h 677552"/>
                  <a:gd name="connsiteX103" fmla="*/ 337507 w 662961"/>
                  <a:gd name="connsiteY103" fmla="*/ 76130 h 677552"/>
                  <a:gd name="connsiteX104" fmla="*/ 350830 w 662961"/>
                  <a:gd name="connsiteY104" fmla="*/ 60904 h 677552"/>
                  <a:gd name="connsiteX105" fmla="*/ 442185 w 662961"/>
                  <a:gd name="connsiteY105" fmla="*/ 60904 h 677552"/>
                  <a:gd name="connsiteX106" fmla="*/ 455508 w 662961"/>
                  <a:gd name="connsiteY106" fmla="*/ 76130 h 677552"/>
                  <a:gd name="connsiteX107" fmla="*/ 455508 w 662961"/>
                  <a:gd name="connsiteY107" fmla="*/ 165582 h 677552"/>
                  <a:gd name="connsiteX108" fmla="*/ 428863 w 662961"/>
                  <a:gd name="connsiteY108" fmla="*/ 165582 h 677552"/>
                  <a:gd name="connsiteX109" fmla="*/ 558283 w 662961"/>
                  <a:gd name="connsiteY109" fmla="*/ 287389 h 677552"/>
                  <a:gd name="connsiteX110" fmla="*/ 558283 w 662961"/>
                  <a:gd name="connsiteY110" fmla="*/ 91990 h 677552"/>
                  <a:gd name="connsiteX111" fmla="*/ 492938 w 662961"/>
                  <a:gd name="connsiteY111" fmla="*/ 91990 h 677552"/>
                  <a:gd name="connsiteX112" fmla="*/ 492938 w 662961"/>
                  <a:gd name="connsiteY112" fmla="*/ 182076 h 677552"/>
                  <a:gd name="connsiteX113" fmla="*/ 466928 w 662961"/>
                  <a:gd name="connsiteY113" fmla="*/ 182076 h 677552"/>
                  <a:gd name="connsiteX114" fmla="*/ 466928 w 662961"/>
                  <a:gd name="connsiteY114" fmla="*/ 76764 h 677552"/>
                  <a:gd name="connsiteX115" fmla="*/ 480250 w 662961"/>
                  <a:gd name="connsiteY115" fmla="*/ 61538 h 677552"/>
                  <a:gd name="connsiteX116" fmla="*/ 571606 w 662961"/>
                  <a:gd name="connsiteY116" fmla="*/ 61538 h 677552"/>
                  <a:gd name="connsiteX117" fmla="*/ 584928 w 662961"/>
                  <a:gd name="connsiteY117" fmla="*/ 76764 h 677552"/>
                  <a:gd name="connsiteX118" fmla="*/ 584928 w 662961"/>
                  <a:gd name="connsiteY118" fmla="*/ 301980 h 677552"/>
                  <a:gd name="connsiteX119" fmla="*/ 571606 w 662961"/>
                  <a:gd name="connsiteY119" fmla="*/ 317206 h 677552"/>
                  <a:gd name="connsiteX120" fmla="*/ 532272 w 662961"/>
                  <a:gd name="connsiteY120" fmla="*/ 317206 h 677552"/>
                  <a:gd name="connsiteX121" fmla="*/ 532272 w 662961"/>
                  <a:gd name="connsiteY121" fmla="*/ 287389 h 677552"/>
                  <a:gd name="connsiteX122" fmla="*/ 558283 w 662961"/>
                  <a:gd name="connsiteY122" fmla="*/ 287389 h 677552"/>
                  <a:gd name="connsiteX123" fmla="*/ 104044 w 662961"/>
                  <a:gd name="connsiteY123" fmla="*/ 287389 h 677552"/>
                  <a:gd name="connsiteX124" fmla="*/ 130055 w 662961"/>
                  <a:gd name="connsiteY124" fmla="*/ 287389 h 677552"/>
                  <a:gd name="connsiteX125" fmla="*/ 130055 w 662961"/>
                  <a:gd name="connsiteY125" fmla="*/ 317206 h 677552"/>
                  <a:gd name="connsiteX126" fmla="*/ 91356 w 662961"/>
                  <a:gd name="connsiteY126" fmla="*/ 317206 h 677552"/>
                  <a:gd name="connsiteX127" fmla="*/ 78667 w 662961"/>
                  <a:gd name="connsiteY127" fmla="*/ 301980 h 677552"/>
                  <a:gd name="connsiteX128" fmla="*/ 78667 w 662961"/>
                  <a:gd name="connsiteY128" fmla="*/ 76764 h 677552"/>
                  <a:gd name="connsiteX129" fmla="*/ 91356 w 662961"/>
                  <a:gd name="connsiteY129" fmla="*/ 61538 h 677552"/>
                  <a:gd name="connsiteX130" fmla="*/ 182076 w 662961"/>
                  <a:gd name="connsiteY130" fmla="*/ 61538 h 677552"/>
                  <a:gd name="connsiteX131" fmla="*/ 194764 w 662961"/>
                  <a:gd name="connsiteY131" fmla="*/ 76764 h 677552"/>
                  <a:gd name="connsiteX132" fmla="*/ 194764 w 662961"/>
                  <a:gd name="connsiteY132" fmla="*/ 182076 h 677552"/>
                  <a:gd name="connsiteX133" fmla="*/ 168754 w 662961"/>
                  <a:gd name="connsiteY133" fmla="*/ 182076 h 677552"/>
                  <a:gd name="connsiteX134" fmla="*/ 168754 w 662961"/>
                  <a:gd name="connsiteY134" fmla="*/ 91990 h 677552"/>
                  <a:gd name="connsiteX135" fmla="*/ 104044 w 662961"/>
                  <a:gd name="connsiteY135" fmla="*/ 91990 h 677552"/>
                  <a:gd name="connsiteX136" fmla="*/ 104044 w 662961"/>
                  <a:gd name="connsiteY136" fmla="*/ 287389 h 67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662961" h="677552">
                    <a:moveTo>
                      <a:pt x="331163" y="182076"/>
                    </a:moveTo>
                    <a:cubicBezTo>
                      <a:pt x="244883" y="182076"/>
                      <a:pt x="156700" y="208087"/>
                      <a:pt x="156065" y="257572"/>
                    </a:cubicBezTo>
                    <a:lnTo>
                      <a:pt x="156065" y="257572"/>
                    </a:lnTo>
                    <a:lnTo>
                      <a:pt x="156065" y="600789"/>
                    </a:lnTo>
                    <a:cubicBezTo>
                      <a:pt x="156065" y="651542"/>
                      <a:pt x="244249" y="677553"/>
                      <a:pt x="331163" y="677553"/>
                    </a:cubicBezTo>
                    <a:cubicBezTo>
                      <a:pt x="418078" y="677553"/>
                      <a:pt x="506261" y="650907"/>
                      <a:pt x="506261" y="600789"/>
                    </a:cubicBezTo>
                    <a:lnTo>
                      <a:pt x="506261" y="257572"/>
                    </a:lnTo>
                    <a:lnTo>
                      <a:pt x="506261" y="257572"/>
                    </a:lnTo>
                    <a:cubicBezTo>
                      <a:pt x="505627" y="208087"/>
                      <a:pt x="417443" y="182076"/>
                      <a:pt x="331163" y="182076"/>
                    </a:cubicBezTo>
                    <a:close/>
                    <a:moveTo>
                      <a:pt x="331163" y="211894"/>
                    </a:moveTo>
                    <a:cubicBezTo>
                      <a:pt x="427594" y="211894"/>
                      <a:pt x="480884" y="242345"/>
                      <a:pt x="480884" y="258206"/>
                    </a:cubicBezTo>
                    <a:cubicBezTo>
                      <a:pt x="480884" y="274066"/>
                      <a:pt x="428229" y="304518"/>
                      <a:pt x="331163" y="304518"/>
                    </a:cubicBezTo>
                    <a:cubicBezTo>
                      <a:pt x="234733" y="304518"/>
                      <a:pt x="182076" y="274066"/>
                      <a:pt x="182076" y="258206"/>
                    </a:cubicBezTo>
                    <a:cubicBezTo>
                      <a:pt x="182076" y="242345"/>
                      <a:pt x="234733" y="211894"/>
                      <a:pt x="331163" y="211894"/>
                    </a:cubicBezTo>
                    <a:close/>
                    <a:moveTo>
                      <a:pt x="331163" y="647101"/>
                    </a:moveTo>
                    <a:cubicBezTo>
                      <a:pt x="234733" y="647101"/>
                      <a:pt x="182076" y="617283"/>
                      <a:pt x="182076" y="600154"/>
                    </a:cubicBezTo>
                    <a:lnTo>
                      <a:pt x="182076" y="529100"/>
                    </a:lnTo>
                    <a:cubicBezTo>
                      <a:pt x="214431" y="551939"/>
                      <a:pt x="273432" y="563993"/>
                      <a:pt x="331163" y="563993"/>
                    </a:cubicBezTo>
                    <a:cubicBezTo>
                      <a:pt x="389530" y="563993"/>
                      <a:pt x="447895" y="551939"/>
                      <a:pt x="480884" y="529100"/>
                    </a:cubicBezTo>
                    <a:lnTo>
                      <a:pt x="480884" y="600789"/>
                    </a:lnTo>
                    <a:cubicBezTo>
                      <a:pt x="480250" y="617283"/>
                      <a:pt x="427594" y="647101"/>
                      <a:pt x="331163" y="647101"/>
                    </a:cubicBezTo>
                    <a:close/>
                    <a:moveTo>
                      <a:pt x="331163" y="533541"/>
                    </a:moveTo>
                    <a:cubicBezTo>
                      <a:pt x="234733" y="533541"/>
                      <a:pt x="182076" y="502455"/>
                      <a:pt x="182076" y="486594"/>
                    </a:cubicBezTo>
                    <a:lnTo>
                      <a:pt x="182076" y="414271"/>
                    </a:lnTo>
                    <a:cubicBezTo>
                      <a:pt x="214431" y="436476"/>
                      <a:pt x="273432" y="448530"/>
                      <a:pt x="331163" y="448530"/>
                    </a:cubicBezTo>
                    <a:cubicBezTo>
                      <a:pt x="389530" y="448530"/>
                      <a:pt x="447895" y="437110"/>
                      <a:pt x="480884" y="414271"/>
                    </a:cubicBezTo>
                    <a:lnTo>
                      <a:pt x="480884" y="486594"/>
                    </a:lnTo>
                    <a:cubicBezTo>
                      <a:pt x="480250" y="502455"/>
                      <a:pt x="427594" y="533541"/>
                      <a:pt x="331163" y="533541"/>
                    </a:cubicBezTo>
                    <a:close/>
                    <a:moveTo>
                      <a:pt x="331163" y="418712"/>
                    </a:moveTo>
                    <a:cubicBezTo>
                      <a:pt x="234733" y="418712"/>
                      <a:pt x="182076" y="388260"/>
                      <a:pt x="182076" y="373035"/>
                    </a:cubicBezTo>
                    <a:lnTo>
                      <a:pt x="182076" y="300077"/>
                    </a:lnTo>
                    <a:cubicBezTo>
                      <a:pt x="214431" y="322916"/>
                      <a:pt x="273432" y="334335"/>
                      <a:pt x="331163" y="334335"/>
                    </a:cubicBezTo>
                    <a:cubicBezTo>
                      <a:pt x="389530" y="334335"/>
                      <a:pt x="447895" y="322916"/>
                      <a:pt x="480884" y="300077"/>
                    </a:cubicBezTo>
                    <a:lnTo>
                      <a:pt x="480884" y="373035"/>
                    </a:lnTo>
                    <a:cubicBezTo>
                      <a:pt x="480250" y="388260"/>
                      <a:pt x="427594" y="418712"/>
                      <a:pt x="331163" y="418712"/>
                    </a:cubicBezTo>
                    <a:close/>
                    <a:moveTo>
                      <a:pt x="623627" y="97700"/>
                    </a:moveTo>
                    <a:cubicBezTo>
                      <a:pt x="622993" y="114829"/>
                      <a:pt x="634413" y="130055"/>
                      <a:pt x="649639" y="130689"/>
                    </a:cubicBezTo>
                    <a:cubicBezTo>
                      <a:pt x="656617" y="130689"/>
                      <a:pt x="662327" y="137667"/>
                      <a:pt x="662327" y="145915"/>
                    </a:cubicBezTo>
                    <a:lnTo>
                      <a:pt x="662327" y="407293"/>
                    </a:lnTo>
                    <a:cubicBezTo>
                      <a:pt x="662327" y="415540"/>
                      <a:pt x="656617" y="422519"/>
                      <a:pt x="649639" y="422519"/>
                    </a:cubicBezTo>
                    <a:lnTo>
                      <a:pt x="610305" y="422519"/>
                    </a:lnTo>
                    <a:lnTo>
                      <a:pt x="532907" y="422519"/>
                    </a:lnTo>
                    <a:lnTo>
                      <a:pt x="532272" y="422519"/>
                    </a:lnTo>
                    <a:lnTo>
                      <a:pt x="532272" y="392701"/>
                    </a:lnTo>
                    <a:lnTo>
                      <a:pt x="532907" y="392701"/>
                    </a:lnTo>
                    <a:lnTo>
                      <a:pt x="532907" y="392701"/>
                    </a:lnTo>
                    <a:lnTo>
                      <a:pt x="596982" y="392701"/>
                    </a:lnTo>
                    <a:lnTo>
                      <a:pt x="596982" y="376841"/>
                    </a:lnTo>
                    <a:lnTo>
                      <a:pt x="532907" y="376841"/>
                    </a:lnTo>
                    <a:lnTo>
                      <a:pt x="532907" y="346389"/>
                    </a:lnTo>
                    <a:lnTo>
                      <a:pt x="610305" y="346389"/>
                    </a:lnTo>
                    <a:cubicBezTo>
                      <a:pt x="617283" y="346389"/>
                      <a:pt x="622993" y="353368"/>
                      <a:pt x="622993" y="361615"/>
                    </a:cubicBezTo>
                    <a:lnTo>
                      <a:pt x="622993" y="392067"/>
                    </a:lnTo>
                    <a:lnTo>
                      <a:pt x="636950" y="392067"/>
                    </a:lnTo>
                    <a:lnTo>
                      <a:pt x="636950" y="158603"/>
                    </a:lnTo>
                    <a:cubicBezTo>
                      <a:pt x="607767" y="147818"/>
                      <a:pt x="591907" y="111657"/>
                      <a:pt x="600788" y="78033"/>
                    </a:cubicBezTo>
                    <a:cubicBezTo>
                      <a:pt x="606498" y="58366"/>
                      <a:pt x="619821" y="43140"/>
                      <a:pt x="636950" y="36796"/>
                    </a:cubicBezTo>
                    <a:lnTo>
                      <a:pt x="636950" y="31721"/>
                    </a:lnTo>
                    <a:lnTo>
                      <a:pt x="24742" y="31721"/>
                    </a:lnTo>
                    <a:lnTo>
                      <a:pt x="24742" y="36796"/>
                    </a:lnTo>
                    <a:cubicBezTo>
                      <a:pt x="48215" y="44409"/>
                      <a:pt x="64710" y="69151"/>
                      <a:pt x="64710" y="97700"/>
                    </a:cubicBezTo>
                    <a:cubicBezTo>
                      <a:pt x="65344" y="125614"/>
                      <a:pt x="48849" y="150990"/>
                      <a:pt x="26011" y="159238"/>
                    </a:cubicBezTo>
                    <a:lnTo>
                      <a:pt x="26011" y="392067"/>
                    </a:lnTo>
                    <a:lnTo>
                      <a:pt x="52022" y="392067"/>
                    </a:lnTo>
                    <a:lnTo>
                      <a:pt x="52022" y="361615"/>
                    </a:lnTo>
                    <a:cubicBezTo>
                      <a:pt x="52022" y="353368"/>
                      <a:pt x="57731" y="346389"/>
                      <a:pt x="65344" y="346389"/>
                    </a:cubicBezTo>
                    <a:lnTo>
                      <a:pt x="130689" y="346389"/>
                    </a:lnTo>
                    <a:lnTo>
                      <a:pt x="130689" y="376207"/>
                    </a:lnTo>
                    <a:lnTo>
                      <a:pt x="78667" y="376207"/>
                    </a:lnTo>
                    <a:lnTo>
                      <a:pt x="78667" y="391432"/>
                    </a:lnTo>
                    <a:lnTo>
                      <a:pt x="130689" y="391432"/>
                    </a:lnTo>
                    <a:lnTo>
                      <a:pt x="130689" y="421250"/>
                    </a:lnTo>
                    <a:lnTo>
                      <a:pt x="12688" y="421250"/>
                    </a:lnTo>
                    <a:cubicBezTo>
                      <a:pt x="5710" y="421250"/>
                      <a:pt x="0" y="414271"/>
                      <a:pt x="0" y="406024"/>
                    </a:cubicBezTo>
                    <a:lnTo>
                      <a:pt x="0" y="144646"/>
                    </a:lnTo>
                    <a:cubicBezTo>
                      <a:pt x="0" y="136399"/>
                      <a:pt x="5710" y="129420"/>
                      <a:pt x="12688" y="129420"/>
                    </a:cubicBezTo>
                    <a:cubicBezTo>
                      <a:pt x="27914" y="128786"/>
                      <a:pt x="39968" y="114194"/>
                      <a:pt x="39333" y="97065"/>
                    </a:cubicBezTo>
                    <a:cubicBezTo>
                      <a:pt x="39333" y="97065"/>
                      <a:pt x="39333" y="96431"/>
                      <a:pt x="39333" y="96431"/>
                    </a:cubicBezTo>
                    <a:cubicBezTo>
                      <a:pt x="39968" y="79302"/>
                      <a:pt x="28549" y="64076"/>
                      <a:pt x="13323" y="63441"/>
                    </a:cubicBezTo>
                    <a:cubicBezTo>
                      <a:pt x="6344" y="63441"/>
                      <a:pt x="634" y="56463"/>
                      <a:pt x="634" y="48215"/>
                    </a:cubicBezTo>
                    <a:lnTo>
                      <a:pt x="634" y="15226"/>
                    </a:lnTo>
                    <a:cubicBezTo>
                      <a:pt x="634" y="6979"/>
                      <a:pt x="6344" y="0"/>
                      <a:pt x="13323" y="0"/>
                    </a:cubicBezTo>
                    <a:lnTo>
                      <a:pt x="650273" y="0"/>
                    </a:lnTo>
                    <a:cubicBezTo>
                      <a:pt x="657251" y="0"/>
                      <a:pt x="662961" y="6979"/>
                      <a:pt x="662961" y="15226"/>
                    </a:cubicBezTo>
                    <a:lnTo>
                      <a:pt x="662961" y="48215"/>
                    </a:lnTo>
                    <a:cubicBezTo>
                      <a:pt x="662961" y="56463"/>
                      <a:pt x="657251" y="63441"/>
                      <a:pt x="650273" y="63441"/>
                    </a:cubicBezTo>
                    <a:cubicBezTo>
                      <a:pt x="634413" y="65979"/>
                      <a:pt x="622993" y="80570"/>
                      <a:pt x="623627" y="97700"/>
                    </a:cubicBezTo>
                    <a:close/>
                    <a:moveTo>
                      <a:pt x="298174" y="151625"/>
                    </a:moveTo>
                    <a:lnTo>
                      <a:pt x="298174" y="91990"/>
                    </a:lnTo>
                    <a:lnTo>
                      <a:pt x="233463" y="91990"/>
                    </a:lnTo>
                    <a:lnTo>
                      <a:pt x="233463" y="166850"/>
                    </a:lnTo>
                    <a:lnTo>
                      <a:pt x="207453" y="166850"/>
                    </a:lnTo>
                    <a:lnTo>
                      <a:pt x="207453" y="77398"/>
                    </a:lnTo>
                    <a:cubicBezTo>
                      <a:pt x="207453" y="69151"/>
                      <a:pt x="213162" y="62172"/>
                      <a:pt x="220141" y="62172"/>
                    </a:cubicBezTo>
                    <a:lnTo>
                      <a:pt x="310862" y="62172"/>
                    </a:lnTo>
                    <a:cubicBezTo>
                      <a:pt x="317841" y="62172"/>
                      <a:pt x="323550" y="69151"/>
                      <a:pt x="323550" y="77398"/>
                    </a:cubicBezTo>
                    <a:lnTo>
                      <a:pt x="323550" y="152259"/>
                    </a:lnTo>
                    <a:lnTo>
                      <a:pt x="298174" y="152259"/>
                    </a:lnTo>
                    <a:close/>
                    <a:moveTo>
                      <a:pt x="428863" y="166216"/>
                    </a:moveTo>
                    <a:lnTo>
                      <a:pt x="428863" y="91355"/>
                    </a:lnTo>
                    <a:lnTo>
                      <a:pt x="363518" y="91355"/>
                    </a:lnTo>
                    <a:lnTo>
                      <a:pt x="363518" y="150990"/>
                    </a:lnTo>
                    <a:lnTo>
                      <a:pt x="337507" y="150990"/>
                    </a:lnTo>
                    <a:lnTo>
                      <a:pt x="337507" y="76130"/>
                    </a:lnTo>
                    <a:cubicBezTo>
                      <a:pt x="337507" y="67882"/>
                      <a:pt x="343217" y="60904"/>
                      <a:pt x="350830" y="60904"/>
                    </a:cubicBezTo>
                    <a:lnTo>
                      <a:pt x="442185" y="60904"/>
                    </a:lnTo>
                    <a:cubicBezTo>
                      <a:pt x="449164" y="60904"/>
                      <a:pt x="455508" y="67882"/>
                      <a:pt x="455508" y="76130"/>
                    </a:cubicBezTo>
                    <a:lnTo>
                      <a:pt x="455508" y="165582"/>
                    </a:lnTo>
                    <a:lnTo>
                      <a:pt x="428863" y="165582"/>
                    </a:lnTo>
                    <a:close/>
                    <a:moveTo>
                      <a:pt x="558283" y="287389"/>
                    </a:moveTo>
                    <a:lnTo>
                      <a:pt x="558283" y="91990"/>
                    </a:lnTo>
                    <a:lnTo>
                      <a:pt x="492938" y="91990"/>
                    </a:lnTo>
                    <a:lnTo>
                      <a:pt x="492938" y="182076"/>
                    </a:lnTo>
                    <a:lnTo>
                      <a:pt x="466928" y="182076"/>
                    </a:lnTo>
                    <a:lnTo>
                      <a:pt x="466928" y="76764"/>
                    </a:lnTo>
                    <a:cubicBezTo>
                      <a:pt x="466928" y="68516"/>
                      <a:pt x="472637" y="61538"/>
                      <a:pt x="480250" y="61538"/>
                    </a:cubicBezTo>
                    <a:lnTo>
                      <a:pt x="571606" y="61538"/>
                    </a:lnTo>
                    <a:cubicBezTo>
                      <a:pt x="578584" y="61538"/>
                      <a:pt x="584928" y="68516"/>
                      <a:pt x="584928" y="76764"/>
                    </a:cubicBezTo>
                    <a:lnTo>
                      <a:pt x="584928" y="301980"/>
                    </a:lnTo>
                    <a:cubicBezTo>
                      <a:pt x="584928" y="310228"/>
                      <a:pt x="579218" y="317206"/>
                      <a:pt x="571606" y="317206"/>
                    </a:cubicBezTo>
                    <a:lnTo>
                      <a:pt x="532272" y="317206"/>
                    </a:lnTo>
                    <a:lnTo>
                      <a:pt x="532272" y="287389"/>
                    </a:lnTo>
                    <a:lnTo>
                      <a:pt x="558283" y="287389"/>
                    </a:lnTo>
                    <a:close/>
                    <a:moveTo>
                      <a:pt x="104044" y="287389"/>
                    </a:moveTo>
                    <a:lnTo>
                      <a:pt x="130055" y="287389"/>
                    </a:lnTo>
                    <a:lnTo>
                      <a:pt x="130055" y="317206"/>
                    </a:lnTo>
                    <a:lnTo>
                      <a:pt x="91356" y="317206"/>
                    </a:lnTo>
                    <a:cubicBezTo>
                      <a:pt x="84376" y="317206"/>
                      <a:pt x="78667" y="310228"/>
                      <a:pt x="78667" y="301980"/>
                    </a:cubicBezTo>
                    <a:lnTo>
                      <a:pt x="78667" y="76764"/>
                    </a:lnTo>
                    <a:cubicBezTo>
                      <a:pt x="78667" y="68516"/>
                      <a:pt x="84376" y="61538"/>
                      <a:pt x="91356" y="61538"/>
                    </a:cubicBezTo>
                    <a:lnTo>
                      <a:pt x="182076" y="61538"/>
                    </a:lnTo>
                    <a:cubicBezTo>
                      <a:pt x="189054" y="61538"/>
                      <a:pt x="194764" y="68516"/>
                      <a:pt x="194764" y="76764"/>
                    </a:cubicBezTo>
                    <a:lnTo>
                      <a:pt x="194764" y="182076"/>
                    </a:lnTo>
                    <a:lnTo>
                      <a:pt x="168754" y="182076"/>
                    </a:lnTo>
                    <a:lnTo>
                      <a:pt x="168754" y="91990"/>
                    </a:lnTo>
                    <a:lnTo>
                      <a:pt x="104044" y="91990"/>
                    </a:lnTo>
                    <a:lnTo>
                      <a:pt x="104044" y="287389"/>
                    </a:lnTo>
                    <a:close/>
                  </a:path>
                </a:pathLst>
              </a:custGeom>
              <a:solidFill>
                <a:srgbClr val="FBD8BF"/>
              </a:solidFill>
              <a:ln w="27432" cap="flat">
                <a:noFill/>
                <a:prstDash val="solid"/>
                <a:round/>
              </a:ln>
            </p:spPr>
            <p:txBody>
              <a:bodyPr lIns="0" tIns="0" rIns="0" bIns="0" rtlCol="0" anchor="ctr"/>
              <a:lstStyle/>
              <a:p>
                <a:pPr algn="ctr" defTabSz="634975">
                  <a:defRPr/>
                </a:pPr>
                <a:endParaRPr lang="en-US" sz="1185" kern="0">
                  <a:solidFill>
                    <a:srgbClr val="03023F"/>
                  </a:solidFill>
                  <a:latin typeface="Amazon Ember" panose="020F0502020204030204"/>
                  <a:ea typeface="Amazon Ember" panose="020B0603020204020204" pitchFamily="34" charset="0"/>
                  <a:cs typeface="Amazon Ember" panose="020B0603020204020204" pitchFamily="34" charset="0"/>
                </a:endParaRPr>
              </a:p>
            </p:txBody>
          </p:sp>
          <p:sp>
            <p:nvSpPr>
              <p:cNvPr id="54" name="Title 1">
                <a:extLst>
                  <a:ext uri="{FF2B5EF4-FFF2-40B4-BE49-F238E27FC236}">
                    <a16:creationId xmlns:a16="http://schemas.microsoft.com/office/drawing/2014/main" id="{9FB75DC5-F32E-4198-BA2A-47CFD8243975}"/>
                  </a:ext>
                </a:extLst>
              </p:cNvPr>
              <p:cNvSpPr txBox="1">
                <a:spLocks/>
              </p:cNvSpPr>
              <p:nvPr/>
            </p:nvSpPr>
            <p:spPr>
              <a:xfrm>
                <a:off x="8586100" y="3011306"/>
                <a:ext cx="1371600" cy="182880"/>
              </a:xfrm>
              <a:prstGeom prst="rect">
                <a:avLst/>
              </a:prstGeom>
            </p:spPr>
            <p:txBody>
              <a:bodyPr lIns="0" tIns="0" rIns="0" bIns="0">
                <a:noAutofit/>
              </a:bodyPr>
              <a:lstStyle>
                <a:defPPr>
                  <a:defRPr lang="en-US"/>
                </a:defPPr>
                <a:lvl1pPr marL="63500" indent="-63500" algn="ctr" defTabSz="1121864" eaLnBrk="1" latinLnBrk="0" hangingPunct="1">
                  <a:lnSpc>
                    <a:spcPct val="87000"/>
                  </a:lnSpc>
                  <a:spcBef>
                    <a:spcPts val="0"/>
                  </a:spcBef>
                  <a:spcAft>
                    <a:spcPts val="614"/>
                  </a:spcAft>
                  <a:buSzPct val="90000"/>
                  <a:buFontTx/>
                  <a:buChar char="​"/>
                  <a:tabLst>
                    <a:tab pos="6456363" algn="l"/>
                  </a:tabLst>
                  <a:defRPr sz="1600" cap="all" spc="300">
                    <a:solidFill>
                      <a:srgbClr val="1BA9F6"/>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fontAlgn="base">
                  <a:lnSpc>
                    <a:spcPct val="100000"/>
                  </a:lnSpc>
                  <a:spcAft>
                    <a:spcPts val="0"/>
                  </a:spcAft>
                  <a:defRPr/>
                </a:pPr>
                <a:r>
                  <a:rPr lang="en-US" sz="1000" kern="0" cap="none" spc="0" dirty="0">
                    <a:solidFill>
                      <a:srgbClr val="FFFFFF"/>
                    </a:solidFill>
                  </a:rPr>
                  <a:t>Amazon ElastiCache</a:t>
                </a:r>
              </a:p>
            </p:txBody>
          </p:sp>
        </p:grpSp>
        <p:grpSp>
          <p:nvGrpSpPr>
            <p:cNvPr id="14" name="Group 13">
              <a:extLst>
                <a:ext uri="{FF2B5EF4-FFF2-40B4-BE49-F238E27FC236}">
                  <a16:creationId xmlns:a16="http://schemas.microsoft.com/office/drawing/2014/main" id="{EFD0CA03-43EC-4F7C-8560-1B31CFDEBE9B}"/>
                </a:ext>
              </a:extLst>
            </p:cNvPr>
            <p:cNvGrpSpPr/>
            <p:nvPr/>
          </p:nvGrpSpPr>
          <p:grpSpPr>
            <a:xfrm>
              <a:off x="5334659" y="2220351"/>
              <a:ext cx="1371600" cy="973835"/>
              <a:chOff x="5334659" y="2220351"/>
              <a:chExt cx="1371600" cy="973835"/>
            </a:xfrm>
          </p:grpSpPr>
          <p:sp>
            <p:nvSpPr>
              <p:cNvPr id="55" name="Title 1">
                <a:extLst>
                  <a:ext uri="{FF2B5EF4-FFF2-40B4-BE49-F238E27FC236}">
                    <a16:creationId xmlns:a16="http://schemas.microsoft.com/office/drawing/2014/main" id="{6E04E03E-3B00-43FD-8137-511C0DE93464}"/>
                  </a:ext>
                </a:extLst>
              </p:cNvPr>
              <p:cNvSpPr txBox="1">
                <a:spLocks/>
              </p:cNvSpPr>
              <p:nvPr/>
            </p:nvSpPr>
            <p:spPr>
              <a:xfrm>
                <a:off x="5334659" y="2220351"/>
                <a:ext cx="1371600" cy="182880"/>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8" fontAlgn="base">
                  <a:spcAft>
                    <a:spcPct val="0"/>
                  </a:spcAft>
                  <a:defRPr/>
                </a:pPr>
                <a:r>
                  <a:rPr lang="en-US" sz="1000"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rPr>
                  <a:t>KEY-VALUE</a:t>
                </a:r>
              </a:p>
            </p:txBody>
          </p:sp>
          <p:sp>
            <p:nvSpPr>
              <p:cNvPr id="56" name="Freeform: Shape 47">
                <a:extLst>
                  <a:ext uri="{FF2B5EF4-FFF2-40B4-BE49-F238E27FC236}">
                    <a16:creationId xmlns:a16="http://schemas.microsoft.com/office/drawing/2014/main" id="{A09A2983-0E49-4ACB-AB21-7725D2D230F9}"/>
                  </a:ext>
                </a:extLst>
              </p:cNvPr>
              <p:cNvSpPr/>
              <p:nvPr/>
            </p:nvSpPr>
            <p:spPr>
              <a:xfrm>
                <a:off x="5833270" y="2487105"/>
                <a:ext cx="374378" cy="436923"/>
              </a:xfrm>
              <a:custGeom>
                <a:avLst/>
                <a:gdLst>
                  <a:gd name="connsiteX0" fmla="*/ 435207 w 578386"/>
                  <a:gd name="connsiteY0" fmla="*/ 516412 h 675014"/>
                  <a:gd name="connsiteX1" fmla="*/ 229657 w 578386"/>
                  <a:gd name="connsiteY1" fmla="*/ 565896 h 675014"/>
                  <a:gd name="connsiteX2" fmla="*/ 24108 w 578386"/>
                  <a:gd name="connsiteY2" fmla="*/ 516412 h 675014"/>
                  <a:gd name="connsiteX3" fmla="*/ 24108 w 578386"/>
                  <a:gd name="connsiteY3" fmla="*/ 581756 h 675014"/>
                  <a:gd name="connsiteX4" fmla="*/ 24108 w 578386"/>
                  <a:gd name="connsiteY4" fmla="*/ 581756 h 675014"/>
                  <a:gd name="connsiteX5" fmla="*/ 229657 w 578386"/>
                  <a:gd name="connsiteY5" fmla="*/ 650907 h 675014"/>
                  <a:gd name="connsiteX6" fmla="*/ 435207 w 578386"/>
                  <a:gd name="connsiteY6" fmla="*/ 581756 h 675014"/>
                  <a:gd name="connsiteX7" fmla="*/ 435207 w 578386"/>
                  <a:gd name="connsiteY7" fmla="*/ 516412 h 675014"/>
                  <a:gd name="connsiteX8" fmla="*/ 435207 w 578386"/>
                  <a:gd name="connsiteY8" fmla="*/ 392067 h 675014"/>
                  <a:gd name="connsiteX9" fmla="*/ 459315 w 578386"/>
                  <a:gd name="connsiteY9" fmla="*/ 392067 h 675014"/>
                  <a:gd name="connsiteX10" fmla="*/ 459315 w 578386"/>
                  <a:gd name="connsiteY10" fmla="*/ 392067 h 675014"/>
                  <a:gd name="connsiteX11" fmla="*/ 437745 w 578386"/>
                  <a:gd name="connsiteY11" fmla="*/ 432669 h 675014"/>
                  <a:gd name="connsiteX12" fmla="*/ 459315 w 578386"/>
                  <a:gd name="connsiteY12" fmla="*/ 473272 h 675014"/>
                  <a:gd name="connsiteX13" fmla="*/ 459315 w 578386"/>
                  <a:gd name="connsiteY13" fmla="*/ 473272 h 675014"/>
                  <a:gd name="connsiteX14" fmla="*/ 459315 w 578386"/>
                  <a:gd name="connsiteY14" fmla="*/ 581756 h 675014"/>
                  <a:gd name="connsiteX15" fmla="*/ 459315 w 578386"/>
                  <a:gd name="connsiteY15" fmla="*/ 581756 h 675014"/>
                  <a:gd name="connsiteX16" fmla="*/ 229657 w 578386"/>
                  <a:gd name="connsiteY16" fmla="*/ 675015 h 675014"/>
                  <a:gd name="connsiteX17" fmla="*/ 0 w 578386"/>
                  <a:gd name="connsiteY17" fmla="*/ 582391 h 675014"/>
                  <a:gd name="connsiteX18" fmla="*/ 0 w 578386"/>
                  <a:gd name="connsiteY18" fmla="*/ 582391 h 675014"/>
                  <a:gd name="connsiteX19" fmla="*/ 0 w 578386"/>
                  <a:gd name="connsiteY19" fmla="*/ 473272 h 675014"/>
                  <a:gd name="connsiteX20" fmla="*/ 0 w 578386"/>
                  <a:gd name="connsiteY20" fmla="*/ 473272 h 675014"/>
                  <a:gd name="connsiteX21" fmla="*/ 21570 w 578386"/>
                  <a:gd name="connsiteY21" fmla="*/ 432669 h 675014"/>
                  <a:gd name="connsiteX22" fmla="*/ 0 w 578386"/>
                  <a:gd name="connsiteY22" fmla="*/ 392067 h 675014"/>
                  <a:gd name="connsiteX23" fmla="*/ 0 w 578386"/>
                  <a:gd name="connsiteY23" fmla="*/ 392067 h 675014"/>
                  <a:gd name="connsiteX24" fmla="*/ 0 w 578386"/>
                  <a:gd name="connsiteY24" fmla="*/ 392067 h 675014"/>
                  <a:gd name="connsiteX25" fmla="*/ 0 w 578386"/>
                  <a:gd name="connsiteY25" fmla="*/ 282948 h 675014"/>
                  <a:gd name="connsiteX26" fmla="*/ 0 w 578386"/>
                  <a:gd name="connsiteY26" fmla="*/ 282948 h 675014"/>
                  <a:gd name="connsiteX27" fmla="*/ 21570 w 578386"/>
                  <a:gd name="connsiteY27" fmla="*/ 242346 h 675014"/>
                  <a:gd name="connsiteX28" fmla="*/ 0 w 578386"/>
                  <a:gd name="connsiteY28" fmla="*/ 201743 h 675014"/>
                  <a:gd name="connsiteX29" fmla="*/ 0 w 578386"/>
                  <a:gd name="connsiteY29" fmla="*/ 201743 h 675014"/>
                  <a:gd name="connsiteX30" fmla="*/ 0 w 578386"/>
                  <a:gd name="connsiteY30" fmla="*/ 201743 h 675014"/>
                  <a:gd name="connsiteX31" fmla="*/ 0 w 578386"/>
                  <a:gd name="connsiteY31" fmla="*/ 92624 h 675014"/>
                  <a:gd name="connsiteX32" fmla="*/ 0 w 578386"/>
                  <a:gd name="connsiteY32" fmla="*/ 92624 h 675014"/>
                  <a:gd name="connsiteX33" fmla="*/ 229657 w 578386"/>
                  <a:gd name="connsiteY33" fmla="*/ 0 h 675014"/>
                  <a:gd name="connsiteX34" fmla="*/ 395239 w 578386"/>
                  <a:gd name="connsiteY34" fmla="*/ 27280 h 675014"/>
                  <a:gd name="connsiteX35" fmla="*/ 385723 w 578386"/>
                  <a:gd name="connsiteY35" fmla="*/ 49484 h 675014"/>
                  <a:gd name="connsiteX36" fmla="*/ 229657 w 578386"/>
                  <a:gd name="connsiteY36" fmla="*/ 24108 h 675014"/>
                  <a:gd name="connsiteX37" fmla="*/ 24108 w 578386"/>
                  <a:gd name="connsiteY37" fmla="*/ 93259 h 675014"/>
                  <a:gd name="connsiteX38" fmla="*/ 229657 w 578386"/>
                  <a:gd name="connsiteY38" fmla="*/ 162410 h 675014"/>
                  <a:gd name="connsiteX39" fmla="*/ 239174 w 578386"/>
                  <a:gd name="connsiteY39" fmla="*/ 162410 h 675014"/>
                  <a:gd name="connsiteX40" fmla="*/ 240442 w 578386"/>
                  <a:gd name="connsiteY40" fmla="*/ 186517 h 675014"/>
                  <a:gd name="connsiteX41" fmla="*/ 229657 w 578386"/>
                  <a:gd name="connsiteY41" fmla="*/ 186517 h 675014"/>
                  <a:gd name="connsiteX42" fmla="*/ 24108 w 578386"/>
                  <a:gd name="connsiteY42" fmla="*/ 137033 h 675014"/>
                  <a:gd name="connsiteX43" fmla="*/ 24108 w 578386"/>
                  <a:gd name="connsiteY43" fmla="*/ 202378 h 675014"/>
                  <a:gd name="connsiteX44" fmla="*/ 24108 w 578386"/>
                  <a:gd name="connsiteY44" fmla="*/ 202378 h 675014"/>
                  <a:gd name="connsiteX45" fmla="*/ 24108 w 578386"/>
                  <a:gd name="connsiteY45" fmla="*/ 202378 h 675014"/>
                  <a:gd name="connsiteX46" fmla="*/ 47581 w 578386"/>
                  <a:gd name="connsiteY46" fmla="*/ 232830 h 675014"/>
                  <a:gd name="connsiteX47" fmla="*/ 203012 w 578386"/>
                  <a:gd name="connsiteY47" fmla="*/ 270260 h 675014"/>
                  <a:gd name="connsiteX48" fmla="*/ 201743 w 578386"/>
                  <a:gd name="connsiteY48" fmla="*/ 294367 h 675014"/>
                  <a:gd name="connsiteX49" fmla="*/ 41871 w 578386"/>
                  <a:gd name="connsiteY49" fmla="*/ 256937 h 675014"/>
                  <a:gd name="connsiteX50" fmla="*/ 24108 w 578386"/>
                  <a:gd name="connsiteY50" fmla="*/ 283583 h 675014"/>
                  <a:gd name="connsiteX51" fmla="*/ 229657 w 578386"/>
                  <a:gd name="connsiteY51" fmla="*/ 352733 h 675014"/>
                  <a:gd name="connsiteX52" fmla="*/ 264550 w 578386"/>
                  <a:gd name="connsiteY52" fmla="*/ 351465 h 675014"/>
                  <a:gd name="connsiteX53" fmla="*/ 266453 w 578386"/>
                  <a:gd name="connsiteY53" fmla="*/ 375572 h 675014"/>
                  <a:gd name="connsiteX54" fmla="*/ 229657 w 578386"/>
                  <a:gd name="connsiteY54" fmla="*/ 376841 h 675014"/>
                  <a:gd name="connsiteX55" fmla="*/ 24108 w 578386"/>
                  <a:gd name="connsiteY55" fmla="*/ 327357 h 675014"/>
                  <a:gd name="connsiteX56" fmla="*/ 24108 w 578386"/>
                  <a:gd name="connsiteY56" fmla="*/ 392701 h 675014"/>
                  <a:gd name="connsiteX57" fmla="*/ 24108 w 578386"/>
                  <a:gd name="connsiteY57" fmla="*/ 392701 h 675014"/>
                  <a:gd name="connsiteX58" fmla="*/ 47581 w 578386"/>
                  <a:gd name="connsiteY58" fmla="*/ 423153 h 675014"/>
                  <a:gd name="connsiteX59" fmla="*/ 229023 w 578386"/>
                  <a:gd name="connsiteY59" fmla="*/ 461852 h 675014"/>
                  <a:gd name="connsiteX60" fmla="*/ 234098 w 578386"/>
                  <a:gd name="connsiteY60" fmla="*/ 461852 h 675014"/>
                  <a:gd name="connsiteX61" fmla="*/ 234098 w 578386"/>
                  <a:gd name="connsiteY61" fmla="*/ 485960 h 675014"/>
                  <a:gd name="connsiteX62" fmla="*/ 229023 w 578386"/>
                  <a:gd name="connsiteY62" fmla="*/ 485960 h 675014"/>
                  <a:gd name="connsiteX63" fmla="*/ 41237 w 578386"/>
                  <a:gd name="connsiteY63" fmla="*/ 447895 h 675014"/>
                  <a:gd name="connsiteX64" fmla="*/ 23473 w 578386"/>
                  <a:gd name="connsiteY64" fmla="*/ 474541 h 675014"/>
                  <a:gd name="connsiteX65" fmla="*/ 229023 w 578386"/>
                  <a:gd name="connsiteY65" fmla="*/ 543692 h 675014"/>
                  <a:gd name="connsiteX66" fmla="*/ 434573 w 578386"/>
                  <a:gd name="connsiteY66" fmla="*/ 474541 h 675014"/>
                  <a:gd name="connsiteX67" fmla="*/ 434573 w 578386"/>
                  <a:gd name="connsiteY67" fmla="*/ 474541 h 675014"/>
                  <a:gd name="connsiteX68" fmla="*/ 434573 w 578386"/>
                  <a:gd name="connsiteY68" fmla="*/ 474541 h 675014"/>
                  <a:gd name="connsiteX69" fmla="*/ 416809 w 578386"/>
                  <a:gd name="connsiteY69" fmla="*/ 447895 h 675014"/>
                  <a:gd name="connsiteX70" fmla="*/ 397142 w 578386"/>
                  <a:gd name="connsiteY70" fmla="*/ 457412 h 675014"/>
                  <a:gd name="connsiteX71" fmla="*/ 387626 w 578386"/>
                  <a:gd name="connsiteY71" fmla="*/ 435207 h 675014"/>
                  <a:gd name="connsiteX72" fmla="*/ 410465 w 578386"/>
                  <a:gd name="connsiteY72" fmla="*/ 423788 h 675014"/>
                  <a:gd name="connsiteX73" fmla="*/ 435207 w 578386"/>
                  <a:gd name="connsiteY73" fmla="*/ 392067 h 675014"/>
                  <a:gd name="connsiteX74" fmla="*/ 435207 w 578386"/>
                  <a:gd name="connsiteY74" fmla="*/ 392067 h 675014"/>
                  <a:gd name="connsiteX75" fmla="*/ 537982 w 578386"/>
                  <a:gd name="connsiteY75" fmla="*/ 216969 h 675014"/>
                  <a:gd name="connsiteX76" fmla="*/ 470734 w 578386"/>
                  <a:gd name="connsiteY76" fmla="*/ 216969 h 675014"/>
                  <a:gd name="connsiteX77" fmla="*/ 460583 w 578386"/>
                  <a:gd name="connsiteY77" fmla="*/ 211894 h 675014"/>
                  <a:gd name="connsiteX78" fmla="*/ 459315 w 578386"/>
                  <a:gd name="connsiteY78" fmla="*/ 200474 h 675014"/>
                  <a:gd name="connsiteX79" fmla="*/ 500551 w 578386"/>
                  <a:gd name="connsiteY79" fmla="*/ 97700 h 675014"/>
                  <a:gd name="connsiteX80" fmla="*/ 345120 w 578386"/>
                  <a:gd name="connsiteY80" fmla="*/ 97700 h 675014"/>
                  <a:gd name="connsiteX81" fmla="*/ 272797 w 578386"/>
                  <a:gd name="connsiteY81" fmla="*/ 241077 h 675014"/>
                  <a:gd name="connsiteX82" fmla="*/ 349561 w 578386"/>
                  <a:gd name="connsiteY82" fmla="*/ 241077 h 675014"/>
                  <a:gd name="connsiteX83" fmla="*/ 359077 w 578386"/>
                  <a:gd name="connsiteY83" fmla="*/ 246152 h 675014"/>
                  <a:gd name="connsiteX84" fmla="*/ 360981 w 578386"/>
                  <a:gd name="connsiteY84" fmla="*/ 256937 h 675014"/>
                  <a:gd name="connsiteX85" fmla="*/ 292464 w 578386"/>
                  <a:gd name="connsiteY85" fmla="*/ 470734 h 675014"/>
                  <a:gd name="connsiteX86" fmla="*/ 537982 w 578386"/>
                  <a:gd name="connsiteY86" fmla="*/ 216969 h 675014"/>
                  <a:gd name="connsiteX87" fmla="*/ 575412 w 578386"/>
                  <a:gd name="connsiteY87" fmla="*/ 213163 h 675014"/>
                  <a:gd name="connsiteX88" fmla="*/ 274066 w 578386"/>
                  <a:gd name="connsiteY88" fmla="*/ 524659 h 675014"/>
                  <a:gd name="connsiteX89" fmla="*/ 265184 w 578386"/>
                  <a:gd name="connsiteY89" fmla="*/ 528466 h 675014"/>
                  <a:gd name="connsiteX90" fmla="*/ 258840 w 578386"/>
                  <a:gd name="connsiteY90" fmla="*/ 526562 h 675014"/>
                  <a:gd name="connsiteX91" fmla="*/ 253765 w 578386"/>
                  <a:gd name="connsiteY91" fmla="*/ 512605 h 675014"/>
                  <a:gd name="connsiteX92" fmla="*/ 333067 w 578386"/>
                  <a:gd name="connsiteY92" fmla="*/ 265184 h 675014"/>
                  <a:gd name="connsiteX93" fmla="*/ 253130 w 578386"/>
                  <a:gd name="connsiteY93" fmla="*/ 265184 h 675014"/>
                  <a:gd name="connsiteX94" fmla="*/ 242980 w 578386"/>
                  <a:gd name="connsiteY94" fmla="*/ 259475 h 675014"/>
                  <a:gd name="connsiteX95" fmla="*/ 242346 w 578386"/>
                  <a:gd name="connsiteY95" fmla="*/ 248055 h 675014"/>
                  <a:gd name="connsiteX96" fmla="*/ 326723 w 578386"/>
                  <a:gd name="connsiteY96" fmla="*/ 80570 h 675014"/>
                  <a:gd name="connsiteX97" fmla="*/ 337508 w 578386"/>
                  <a:gd name="connsiteY97" fmla="*/ 74226 h 675014"/>
                  <a:gd name="connsiteX98" fmla="*/ 518315 w 578386"/>
                  <a:gd name="connsiteY98" fmla="*/ 74226 h 675014"/>
                  <a:gd name="connsiteX99" fmla="*/ 528466 w 578386"/>
                  <a:gd name="connsiteY99" fmla="*/ 79302 h 675014"/>
                  <a:gd name="connsiteX100" fmla="*/ 529735 w 578386"/>
                  <a:gd name="connsiteY100" fmla="*/ 90721 h 675014"/>
                  <a:gd name="connsiteX101" fmla="*/ 488498 w 578386"/>
                  <a:gd name="connsiteY101" fmla="*/ 193496 h 675014"/>
                  <a:gd name="connsiteX102" fmla="*/ 566530 w 578386"/>
                  <a:gd name="connsiteY102" fmla="*/ 193496 h 675014"/>
                  <a:gd name="connsiteX103" fmla="*/ 577315 w 578386"/>
                  <a:gd name="connsiteY103" fmla="*/ 200474 h 675014"/>
                  <a:gd name="connsiteX104" fmla="*/ 575412 w 578386"/>
                  <a:gd name="connsiteY104" fmla="*/ 213163 h 675014"/>
                  <a:gd name="connsiteX105" fmla="*/ 575412 w 578386"/>
                  <a:gd name="connsiteY105" fmla="*/ 213163 h 675014"/>
                  <a:gd name="connsiteX106" fmla="*/ 41871 w 578386"/>
                  <a:gd name="connsiteY106" fmla="*/ 586832 h 675014"/>
                  <a:gd name="connsiteX107" fmla="*/ 105947 w 578386"/>
                  <a:gd name="connsiteY107" fmla="*/ 610939 h 675014"/>
                  <a:gd name="connsiteX108" fmla="*/ 111656 w 578386"/>
                  <a:gd name="connsiteY108" fmla="*/ 587466 h 675014"/>
                  <a:gd name="connsiteX109" fmla="*/ 53925 w 578386"/>
                  <a:gd name="connsiteY109" fmla="*/ 565896 h 675014"/>
                  <a:gd name="connsiteX110" fmla="*/ 41871 w 578386"/>
                  <a:gd name="connsiteY110" fmla="*/ 586832 h 675014"/>
                  <a:gd name="connsiteX111" fmla="*/ 105312 w 578386"/>
                  <a:gd name="connsiteY111" fmla="*/ 419347 h 675014"/>
                  <a:gd name="connsiteX112" fmla="*/ 111022 w 578386"/>
                  <a:gd name="connsiteY112" fmla="*/ 395873 h 675014"/>
                  <a:gd name="connsiteX113" fmla="*/ 53290 w 578386"/>
                  <a:gd name="connsiteY113" fmla="*/ 374303 h 675014"/>
                  <a:gd name="connsiteX114" fmla="*/ 41237 w 578386"/>
                  <a:gd name="connsiteY114" fmla="*/ 395239 h 675014"/>
                  <a:gd name="connsiteX115" fmla="*/ 105312 w 578386"/>
                  <a:gd name="connsiteY115" fmla="*/ 419347 h 675014"/>
                  <a:gd name="connsiteX116" fmla="*/ 105312 w 578386"/>
                  <a:gd name="connsiteY116" fmla="*/ 419347 h 675014"/>
                  <a:gd name="connsiteX117" fmla="*/ 41871 w 578386"/>
                  <a:gd name="connsiteY117" fmla="*/ 204281 h 675014"/>
                  <a:gd name="connsiteX118" fmla="*/ 53925 w 578386"/>
                  <a:gd name="connsiteY118" fmla="*/ 183345 h 675014"/>
                  <a:gd name="connsiteX119" fmla="*/ 111656 w 578386"/>
                  <a:gd name="connsiteY119" fmla="*/ 204915 h 675014"/>
                  <a:gd name="connsiteX120" fmla="*/ 105947 w 578386"/>
                  <a:gd name="connsiteY120" fmla="*/ 228389 h 675014"/>
                  <a:gd name="connsiteX121" fmla="*/ 41871 w 578386"/>
                  <a:gd name="connsiteY121" fmla="*/ 204281 h 675014"/>
                  <a:gd name="connsiteX122" fmla="*/ 41871 w 578386"/>
                  <a:gd name="connsiteY122" fmla="*/ 204281 h 67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78386" h="675014">
                    <a:moveTo>
                      <a:pt x="435207" y="516412"/>
                    </a:moveTo>
                    <a:cubicBezTo>
                      <a:pt x="395239" y="548767"/>
                      <a:pt x="310862" y="565896"/>
                      <a:pt x="229657" y="565896"/>
                    </a:cubicBezTo>
                    <a:cubicBezTo>
                      <a:pt x="149087" y="565896"/>
                      <a:pt x="64710" y="548767"/>
                      <a:pt x="24108" y="516412"/>
                    </a:cubicBezTo>
                    <a:lnTo>
                      <a:pt x="24108" y="581756"/>
                    </a:lnTo>
                    <a:lnTo>
                      <a:pt x="24108" y="581756"/>
                    </a:lnTo>
                    <a:cubicBezTo>
                      <a:pt x="24108" y="614746"/>
                      <a:pt x="108484" y="650907"/>
                      <a:pt x="229657" y="650907"/>
                    </a:cubicBezTo>
                    <a:cubicBezTo>
                      <a:pt x="350830" y="650907"/>
                      <a:pt x="435207" y="614746"/>
                      <a:pt x="435207" y="581756"/>
                    </a:cubicBezTo>
                    <a:lnTo>
                      <a:pt x="435207" y="516412"/>
                    </a:lnTo>
                    <a:close/>
                    <a:moveTo>
                      <a:pt x="435207" y="392067"/>
                    </a:moveTo>
                    <a:lnTo>
                      <a:pt x="459315" y="392067"/>
                    </a:lnTo>
                    <a:lnTo>
                      <a:pt x="459315" y="392067"/>
                    </a:lnTo>
                    <a:cubicBezTo>
                      <a:pt x="459315" y="406659"/>
                      <a:pt x="452336" y="419981"/>
                      <a:pt x="437745" y="432669"/>
                    </a:cubicBezTo>
                    <a:cubicBezTo>
                      <a:pt x="454874" y="447895"/>
                      <a:pt x="459315" y="462487"/>
                      <a:pt x="459315" y="473272"/>
                    </a:cubicBezTo>
                    <a:cubicBezTo>
                      <a:pt x="459315" y="473272"/>
                      <a:pt x="459315" y="473272"/>
                      <a:pt x="459315" y="473272"/>
                    </a:cubicBezTo>
                    <a:lnTo>
                      <a:pt x="459315" y="581756"/>
                    </a:lnTo>
                    <a:lnTo>
                      <a:pt x="459315" y="581756"/>
                    </a:lnTo>
                    <a:cubicBezTo>
                      <a:pt x="459315" y="642026"/>
                      <a:pt x="341314" y="675015"/>
                      <a:pt x="229657" y="675015"/>
                    </a:cubicBezTo>
                    <a:cubicBezTo>
                      <a:pt x="118635" y="675015"/>
                      <a:pt x="634" y="642660"/>
                      <a:pt x="0" y="582391"/>
                    </a:cubicBezTo>
                    <a:cubicBezTo>
                      <a:pt x="0" y="582391"/>
                      <a:pt x="0" y="582391"/>
                      <a:pt x="0" y="582391"/>
                    </a:cubicBezTo>
                    <a:lnTo>
                      <a:pt x="0" y="473272"/>
                    </a:lnTo>
                    <a:cubicBezTo>
                      <a:pt x="0" y="473272"/>
                      <a:pt x="0" y="473272"/>
                      <a:pt x="0" y="473272"/>
                    </a:cubicBezTo>
                    <a:cubicBezTo>
                      <a:pt x="0" y="462487"/>
                      <a:pt x="4441" y="447895"/>
                      <a:pt x="21570" y="432669"/>
                    </a:cubicBezTo>
                    <a:cubicBezTo>
                      <a:pt x="4441" y="417443"/>
                      <a:pt x="0" y="402852"/>
                      <a:pt x="0" y="392067"/>
                    </a:cubicBezTo>
                    <a:lnTo>
                      <a:pt x="0" y="392067"/>
                    </a:lnTo>
                    <a:cubicBezTo>
                      <a:pt x="0" y="392067"/>
                      <a:pt x="0" y="392067"/>
                      <a:pt x="0" y="392067"/>
                    </a:cubicBezTo>
                    <a:lnTo>
                      <a:pt x="0" y="282948"/>
                    </a:lnTo>
                    <a:cubicBezTo>
                      <a:pt x="0" y="282948"/>
                      <a:pt x="0" y="282948"/>
                      <a:pt x="0" y="282948"/>
                    </a:cubicBezTo>
                    <a:cubicBezTo>
                      <a:pt x="0" y="272163"/>
                      <a:pt x="4441" y="257572"/>
                      <a:pt x="21570" y="242346"/>
                    </a:cubicBezTo>
                    <a:cubicBezTo>
                      <a:pt x="4441" y="227120"/>
                      <a:pt x="0" y="212528"/>
                      <a:pt x="0" y="201743"/>
                    </a:cubicBezTo>
                    <a:lnTo>
                      <a:pt x="0" y="201743"/>
                    </a:lnTo>
                    <a:cubicBezTo>
                      <a:pt x="0" y="201743"/>
                      <a:pt x="0" y="201743"/>
                      <a:pt x="0" y="201743"/>
                    </a:cubicBezTo>
                    <a:lnTo>
                      <a:pt x="0" y="92624"/>
                    </a:lnTo>
                    <a:cubicBezTo>
                      <a:pt x="0" y="92624"/>
                      <a:pt x="0" y="92624"/>
                      <a:pt x="0" y="92624"/>
                    </a:cubicBezTo>
                    <a:cubicBezTo>
                      <a:pt x="0" y="32355"/>
                      <a:pt x="118635" y="0"/>
                      <a:pt x="229657" y="0"/>
                    </a:cubicBezTo>
                    <a:cubicBezTo>
                      <a:pt x="292464" y="0"/>
                      <a:pt x="352733" y="10151"/>
                      <a:pt x="395239" y="27280"/>
                    </a:cubicBezTo>
                    <a:lnTo>
                      <a:pt x="385723" y="49484"/>
                    </a:lnTo>
                    <a:cubicBezTo>
                      <a:pt x="346389" y="32990"/>
                      <a:pt x="289292" y="24108"/>
                      <a:pt x="229657" y="24108"/>
                    </a:cubicBezTo>
                    <a:cubicBezTo>
                      <a:pt x="108484" y="24108"/>
                      <a:pt x="24108" y="60269"/>
                      <a:pt x="24108" y="93259"/>
                    </a:cubicBezTo>
                    <a:cubicBezTo>
                      <a:pt x="24108" y="126248"/>
                      <a:pt x="108484" y="162410"/>
                      <a:pt x="229657" y="162410"/>
                    </a:cubicBezTo>
                    <a:cubicBezTo>
                      <a:pt x="232830" y="162410"/>
                      <a:pt x="236002" y="162410"/>
                      <a:pt x="239174" y="162410"/>
                    </a:cubicBezTo>
                    <a:lnTo>
                      <a:pt x="240442" y="186517"/>
                    </a:lnTo>
                    <a:cubicBezTo>
                      <a:pt x="236636" y="186517"/>
                      <a:pt x="233464" y="186517"/>
                      <a:pt x="229657" y="186517"/>
                    </a:cubicBezTo>
                    <a:cubicBezTo>
                      <a:pt x="149087" y="186517"/>
                      <a:pt x="64710" y="169388"/>
                      <a:pt x="24108" y="137033"/>
                    </a:cubicBezTo>
                    <a:lnTo>
                      <a:pt x="24108" y="202378"/>
                    </a:lnTo>
                    <a:lnTo>
                      <a:pt x="24108" y="202378"/>
                    </a:lnTo>
                    <a:lnTo>
                      <a:pt x="24108" y="202378"/>
                    </a:lnTo>
                    <a:cubicBezTo>
                      <a:pt x="24108" y="215066"/>
                      <a:pt x="36796" y="225851"/>
                      <a:pt x="47581" y="232830"/>
                    </a:cubicBezTo>
                    <a:cubicBezTo>
                      <a:pt x="79936" y="253765"/>
                      <a:pt x="138302" y="267722"/>
                      <a:pt x="203012" y="270260"/>
                    </a:cubicBezTo>
                    <a:lnTo>
                      <a:pt x="201743" y="294367"/>
                    </a:lnTo>
                    <a:cubicBezTo>
                      <a:pt x="136399" y="291195"/>
                      <a:pt x="78667" y="277873"/>
                      <a:pt x="41871" y="256937"/>
                    </a:cubicBezTo>
                    <a:cubicBezTo>
                      <a:pt x="32990" y="263916"/>
                      <a:pt x="24108" y="272797"/>
                      <a:pt x="24108" y="283583"/>
                    </a:cubicBezTo>
                    <a:cubicBezTo>
                      <a:pt x="24108" y="316572"/>
                      <a:pt x="108484" y="352733"/>
                      <a:pt x="229657" y="352733"/>
                    </a:cubicBezTo>
                    <a:cubicBezTo>
                      <a:pt x="241711" y="352733"/>
                      <a:pt x="253130" y="352099"/>
                      <a:pt x="264550" y="351465"/>
                    </a:cubicBezTo>
                    <a:lnTo>
                      <a:pt x="266453" y="375572"/>
                    </a:lnTo>
                    <a:cubicBezTo>
                      <a:pt x="254399" y="376207"/>
                      <a:pt x="242346" y="376841"/>
                      <a:pt x="229657" y="376841"/>
                    </a:cubicBezTo>
                    <a:cubicBezTo>
                      <a:pt x="149087" y="376841"/>
                      <a:pt x="64710" y="359712"/>
                      <a:pt x="24108" y="327357"/>
                    </a:cubicBezTo>
                    <a:lnTo>
                      <a:pt x="24108" y="392701"/>
                    </a:lnTo>
                    <a:lnTo>
                      <a:pt x="24108" y="392701"/>
                    </a:lnTo>
                    <a:cubicBezTo>
                      <a:pt x="24108" y="405390"/>
                      <a:pt x="36796" y="416175"/>
                      <a:pt x="47581" y="423153"/>
                    </a:cubicBezTo>
                    <a:cubicBezTo>
                      <a:pt x="84377" y="446626"/>
                      <a:pt x="154162" y="461852"/>
                      <a:pt x="229023" y="461852"/>
                    </a:cubicBezTo>
                    <a:lnTo>
                      <a:pt x="234098" y="461852"/>
                    </a:lnTo>
                    <a:lnTo>
                      <a:pt x="234098" y="485960"/>
                    </a:lnTo>
                    <a:lnTo>
                      <a:pt x="229023" y="485960"/>
                    </a:lnTo>
                    <a:cubicBezTo>
                      <a:pt x="152893" y="485960"/>
                      <a:pt x="83743" y="472003"/>
                      <a:pt x="41237" y="447895"/>
                    </a:cubicBezTo>
                    <a:cubicBezTo>
                      <a:pt x="32355" y="454874"/>
                      <a:pt x="23473" y="463756"/>
                      <a:pt x="23473" y="474541"/>
                    </a:cubicBezTo>
                    <a:cubicBezTo>
                      <a:pt x="23473" y="507530"/>
                      <a:pt x="107850" y="543692"/>
                      <a:pt x="229023" y="543692"/>
                    </a:cubicBezTo>
                    <a:cubicBezTo>
                      <a:pt x="350196" y="543692"/>
                      <a:pt x="434573" y="507530"/>
                      <a:pt x="434573" y="474541"/>
                    </a:cubicBezTo>
                    <a:lnTo>
                      <a:pt x="434573" y="474541"/>
                    </a:lnTo>
                    <a:lnTo>
                      <a:pt x="434573" y="474541"/>
                    </a:lnTo>
                    <a:cubicBezTo>
                      <a:pt x="434573" y="464390"/>
                      <a:pt x="425691" y="454874"/>
                      <a:pt x="416809" y="447895"/>
                    </a:cubicBezTo>
                    <a:cubicBezTo>
                      <a:pt x="411099" y="451067"/>
                      <a:pt x="404755" y="454239"/>
                      <a:pt x="397142" y="457412"/>
                    </a:cubicBezTo>
                    <a:lnTo>
                      <a:pt x="387626" y="435207"/>
                    </a:lnTo>
                    <a:cubicBezTo>
                      <a:pt x="396508" y="431401"/>
                      <a:pt x="404121" y="427594"/>
                      <a:pt x="410465" y="423788"/>
                    </a:cubicBezTo>
                    <a:cubicBezTo>
                      <a:pt x="421884" y="415540"/>
                      <a:pt x="435207" y="404121"/>
                      <a:pt x="435207" y="392067"/>
                    </a:cubicBezTo>
                    <a:lnTo>
                      <a:pt x="435207" y="392067"/>
                    </a:lnTo>
                    <a:close/>
                    <a:moveTo>
                      <a:pt x="537982" y="216969"/>
                    </a:moveTo>
                    <a:lnTo>
                      <a:pt x="470734" y="216969"/>
                    </a:lnTo>
                    <a:cubicBezTo>
                      <a:pt x="466928" y="216969"/>
                      <a:pt x="463121" y="215066"/>
                      <a:pt x="460583" y="211894"/>
                    </a:cubicBezTo>
                    <a:cubicBezTo>
                      <a:pt x="458046" y="208722"/>
                      <a:pt x="458046" y="204281"/>
                      <a:pt x="459315" y="200474"/>
                    </a:cubicBezTo>
                    <a:lnTo>
                      <a:pt x="500551" y="97700"/>
                    </a:lnTo>
                    <a:lnTo>
                      <a:pt x="345120" y="97700"/>
                    </a:lnTo>
                    <a:lnTo>
                      <a:pt x="272797" y="241077"/>
                    </a:lnTo>
                    <a:lnTo>
                      <a:pt x="349561" y="241077"/>
                    </a:lnTo>
                    <a:cubicBezTo>
                      <a:pt x="353368" y="241077"/>
                      <a:pt x="357174" y="242980"/>
                      <a:pt x="359077" y="246152"/>
                    </a:cubicBezTo>
                    <a:cubicBezTo>
                      <a:pt x="361615" y="249324"/>
                      <a:pt x="362249" y="253131"/>
                      <a:pt x="360981" y="256937"/>
                    </a:cubicBezTo>
                    <a:lnTo>
                      <a:pt x="292464" y="470734"/>
                    </a:lnTo>
                    <a:lnTo>
                      <a:pt x="537982" y="216969"/>
                    </a:lnTo>
                    <a:close/>
                    <a:moveTo>
                      <a:pt x="575412" y="213163"/>
                    </a:moveTo>
                    <a:lnTo>
                      <a:pt x="274066" y="524659"/>
                    </a:lnTo>
                    <a:cubicBezTo>
                      <a:pt x="271529" y="527197"/>
                      <a:pt x="268356" y="528466"/>
                      <a:pt x="265184" y="528466"/>
                    </a:cubicBezTo>
                    <a:cubicBezTo>
                      <a:pt x="263281" y="528466"/>
                      <a:pt x="260743" y="527831"/>
                      <a:pt x="258840" y="526562"/>
                    </a:cubicBezTo>
                    <a:cubicBezTo>
                      <a:pt x="253765" y="524025"/>
                      <a:pt x="251862" y="517681"/>
                      <a:pt x="253765" y="512605"/>
                    </a:cubicBezTo>
                    <a:lnTo>
                      <a:pt x="333067" y="265184"/>
                    </a:lnTo>
                    <a:lnTo>
                      <a:pt x="253130" y="265184"/>
                    </a:lnTo>
                    <a:cubicBezTo>
                      <a:pt x="248690" y="265184"/>
                      <a:pt x="244883" y="263281"/>
                      <a:pt x="242980" y="259475"/>
                    </a:cubicBezTo>
                    <a:cubicBezTo>
                      <a:pt x="241077" y="255668"/>
                      <a:pt x="240442" y="251862"/>
                      <a:pt x="242346" y="248055"/>
                    </a:cubicBezTo>
                    <a:lnTo>
                      <a:pt x="326723" y="80570"/>
                    </a:lnTo>
                    <a:cubicBezTo>
                      <a:pt x="328626" y="76764"/>
                      <a:pt x="333067" y="74226"/>
                      <a:pt x="337508" y="74226"/>
                    </a:cubicBezTo>
                    <a:lnTo>
                      <a:pt x="518315" y="74226"/>
                    </a:lnTo>
                    <a:cubicBezTo>
                      <a:pt x="522122" y="74226"/>
                      <a:pt x="525928" y="76130"/>
                      <a:pt x="528466" y="79302"/>
                    </a:cubicBezTo>
                    <a:cubicBezTo>
                      <a:pt x="531003" y="82474"/>
                      <a:pt x="531003" y="86915"/>
                      <a:pt x="529735" y="90721"/>
                    </a:cubicBezTo>
                    <a:lnTo>
                      <a:pt x="488498" y="193496"/>
                    </a:lnTo>
                    <a:lnTo>
                      <a:pt x="566530" y="193496"/>
                    </a:lnTo>
                    <a:cubicBezTo>
                      <a:pt x="571606" y="193496"/>
                      <a:pt x="575412" y="196668"/>
                      <a:pt x="577315" y="200474"/>
                    </a:cubicBezTo>
                    <a:cubicBezTo>
                      <a:pt x="579219" y="204915"/>
                      <a:pt x="578584" y="209991"/>
                      <a:pt x="575412" y="213163"/>
                    </a:cubicBezTo>
                    <a:lnTo>
                      <a:pt x="575412" y="213163"/>
                    </a:lnTo>
                    <a:close/>
                    <a:moveTo>
                      <a:pt x="41871" y="586832"/>
                    </a:moveTo>
                    <a:cubicBezTo>
                      <a:pt x="59000" y="596348"/>
                      <a:pt x="80570" y="604595"/>
                      <a:pt x="105947" y="610939"/>
                    </a:cubicBezTo>
                    <a:lnTo>
                      <a:pt x="111656" y="587466"/>
                    </a:lnTo>
                    <a:cubicBezTo>
                      <a:pt x="88818" y="581756"/>
                      <a:pt x="68516" y="574143"/>
                      <a:pt x="53925" y="565896"/>
                    </a:cubicBezTo>
                    <a:lnTo>
                      <a:pt x="41871" y="586832"/>
                    </a:lnTo>
                    <a:close/>
                    <a:moveTo>
                      <a:pt x="105312" y="419347"/>
                    </a:moveTo>
                    <a:lnTo>
                      <a:pt x="111022" y="395873"/>
                    </a:lnTo>
                    <a:cubicBezTo>
                      <a:pt x="88183" y="390164"/>
                      <a:pt x="67882" y="382551"/>
                      <a:pt x="53290" y="374303"/>
                    </a:cubicBezTo>
                    <a:lnTo>
                      <a:pt x="41237" y="395239"/>
                    </a:lnTo>
                    <a:cubicBezTo>
                      <a:pt x="58366" y="404755"/>
                      <a:pt x="79936" y="413003"/>
                      <a:pt x="105312" y="419347"/>
                    </a:cubicBezTo>
                    <a:lnTo>
                      <a:pt x="105312" y="419347"/>
                    </a:lnTo>
                    <a:close/>
                    <a:moveTo>
                      <a:pt x="41871" y="204281"/>
                    </a:moveTo>
                    <a:lnTo>
                      <a:pt x="53925" y="183345"/>
                    </a:lnTo>
                    <a:cubicBezTo>
                      <a:pt x="69151" y="191593"/>
                      <a:pt x="88818" y="199206"/>
                      <a:pt x="111656" y="204915"/>
                    </a:cubicBezTo>
                    <a:lnTo>
                      <a:pt x="105947" y="228389"/>
                    </a:lnTo>
                    <a:cubicBezTo>
                      <a:pt x="79936" y="222044"/>
                      <a:pt x="58366" y="213797"/>
                      <a:pt x="41871" y="204281"/>
                    </a:cubicBezTo>
                    <a:lnTo>
                      <a:pt x="41871" y="204281"/>
                    </a:lnTo>
                    <a:close/>
                  </a:path>
                </a:pathLst>
              </a:custGeom>
              <a:solidFill>
                <a:srgbClr val="FBD8BF"/>
              </a:solidFill>
              <a:ln w="27432" cap="flat">
                <a:noFill/>
                <a:prstDash val="solid"/>
                <a:round/>
              </a:ln>
            </p:spPr>
            <p:txBody>
              <a:bodyPr lIns="0" tIns="0" rIns="0" bIns="0" rtlCol="0" anchor="ctr"/>
              <a:lstStyle/>
              <a:p>
                <a:pPr algn="ctr" defTabSz="634975">
                  <a:defRPr/>
                </a:pPr>
                <a:endParaRPr lang="en-US" sz="1185" kern="0">
                  <a:solidFill>
                    <a:srgbClr val="03023F"/>
                  </a:solidFill>
                  <a:latin typeface="Amazon Ember" panose="020F0502020204030204"/>
                  <a:ea typeface="Amazon Ember" panose="020B0603020204020204" pitchFamily="34" charset="0"/>
                  <a:cs typeface="Amazon Ember" panose="020B0603020204020204" pitchFamily="34" charset="0"/>
                </a:endParaRPr>
              </a:p>
            </p:txBody>
          </p:sp>
          <p:sp>
            <p:nvSpPr>
              <p:cNvPr id="57" name="Title 1">
                <a:extLst>
                  <a:ext uri="{FF2B5EF4-FFF2-40B4-BE49-F238E27FC236}">
                    <a16:creationId xmlns:a16="http://schemas.microsoft.com/office/drawing/2014/main" id="{F825D9A2-0A12-4351-8701-AAD1CF64EFA7}"/>
                  </a:ext>
                </a:extLst>
              </p:cNvPr>
              <p:cNvSpPr txBox="1">
                <a:spLocks/>
              </p:cNvSpPr>
              <p:nvPr/>
            </p:nvSpPr>
            <p:spPr>
              <a:xfrm>
                <a:off x="5334659" y="3011306"/>
                <a:ext cx="1371600" cy="182880"/>
              </a:xfrm>
              <a:prstGeom prst="rect">
                <a:avLst/>
              </a:prstGeom>
            </p:spPr>
            <p:txBody>
              <a:bodyPr lIns="0" tIns="0" rIns="0" bIns="0">
                <a:noAutofit/>
              </a:bodyPr>
              <a:lstStyle>
                <a:defPPr>
                  <a:defRPr lang="en-US"/>
                </a:defPPr>
                <a:lvl1pPr marL="63500" indent="-63500" algn="ctr" defTabSz="1121864" eaLnBrk="1" latinLnBrk="0" hangingPunct="1">
                  <a:lnSpc>
                    <a:spcPct val="87000"/>
                  </a:lnSpc>
                  <a:spcBef>
                    <a:spcPts val="0"/>
                  </a:spcBef>
                  <a:spcAft>
                    <a:spcPts val="614"/>
                  </a:spcAft>
                  <a:buSzPct val="90000"/>
                  <a:buFontTx/>
                  <a:buChar char="​"/>
                  <a:tabLst>
                    <a:tab pos="6456363" algn="l"/>
                  </a:tabLst>
                  <a:defRPr sz="1600" cap="all" spc="300">
                    <a:solidFill>
                      <a:srgbClr val="1BA9F6"/>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fontAlgn="base">
                  <a:lnSpc>
                    <a:spcPct val="100000"/>
                  </a:lnSpc>
                  <a:spcAft>
                    <a:spcPts val="0"/>
                  </a:spcAft>
                  <a:defRPr/>
                </a:pPr>
                <a:r>
                  <a:rPr lang="en-US" sz="1000" kern="0" cap="none" spc="0" dirty="0">
                    <a:solidFill>
                      <a:srgbClr val="FFFFFF"/>
                    </a:solidFill>
                  </a:rPr>
                  <a:t>Amazon DynamoDB</a:t>
                </a:r>
              </a:p>
            </p:txBody>
          </p:sp>
        </p:grpSp>
        <p:grpSp>
          <p:nvGrpSpPr>
            <p:cNvPr id="17" name="Group 16">
              <a:extLst>
                <a:ext uri="{FF2B5EF4-FFF2-40B4-BE49-F238E27FC236}">
                  <a16:creationId xmlns:a16="http://schemas.microsoft.com/office/drawing/2014/main" id="{E9848110-4A98-4FA8-9F98-386F33ED11A4}"/>
                </a:ext>
              </a:extLst>
            </p:cNvPr>
            <p:cNvGrpSpPr/>
            <p:nvPr/>
          </p:nvGrpSpPr>
          <p:grpSpPr>
            <a:xfrm>
              <a:off x="10211823" y="2220351"/>
              <a:ext cx="1371600" cy="973835"/>
              <a:chOff x="10211823" y="2220351"/>
              <a:chExt cx="1371600" cy="973835"/>
            </a:xfrm>
          </p:grpSpPr>
          <p:sp>
            <p:nvSpPr>
              <p:cNvPr id="58" name="Title 1">
                <a:extLst>
                  <a:ext uri="{FF2B5EF4-FFF2-40B4-BE49-F238E27FC236}">
                    <a16:creationId xmlns:a16="http://schemas.microsoft.com/office/drawing/2014/main" id="{6FB78228-C9AE-45CE-AE1B-F5B7D26660EF}"/>
                  </a:ext>
                </a:extLst>
              </p:cNvPr>
              <p:cNvSpPr txBox="1">
                <a:spLocks/>
              </p:cNvSpPr>
              <p:nvPr/>
            </p:nvSpPr>
            <p:spPr>
              <a:xfrm>
                <a:off x="10211823" y="2220351"/>
                <a:ext cx="1371600" cy="182880"/>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8" fontAlgn="base">
                  <a:spcAft>
                    <a:spcPct val="0"/>
                  </a:spcAft>
                  <a:defRPr/>
                </a:pPr>
                <a:r>
                  <a:rPr lang="en-US" sz="1000"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rPr>
                  <a:t>GRAPH</a:t>
                </a:r>
              </a:p>
            </p:txBody>
          </p:sp>
          <p:sp>
            <p:nvSpPr>
              <p:cNvPr id="59" name="Freeform: Shape 48">
                <a:extLst>
                  <a:ext uri="{FF2B5EF4-FFF2-40B4-BE49-F238E27FC236}">
                    <a16:creationId xmlns:a16="http://schemas.microsoft.com/office/drawing/2014/main" id="{90E4D4C4-835A-4C11-B870-3A2D203CAFA1}"/>
                  </a:ext>
                </a:extLst>
              </p:cNvPr>
              <p:cNvSpPr/>
              <p:nvPr/>
            </p:nvSpPr>
            <p:spPr>
              <a:xfrm>
                <a:off x="10676266" y="2488271"/>
                <a:ext cx="442715" cy="442262"/>
              </a:xfrm>
              <a:custGeom>
                <a:avLst/>
                <a:gdLst>
                  <a:gd name="connsiteX0" fmla="*/ 647735 w 683962"/>
                  <a:gd name="connsiteY0" fmla="*/ 560187 h 683262"/>
                  <a:gd name="connsiteX1" fmla="*/ 635047 w 683962"/>
                  <a:gd name="connsiteY1" fmla="*/ 547498 h 683262"/>
                  <a:gd name="connsiteX2" fmla="*/ 647735 w 683962"/>
                  <a:gd name="connsiteY2" fmla="*/ 534810 h 683262"/>
                  <a:gd name="connsiteX3" fmla="*/ 660424 w 683962"/>
                  <a:gd name="connsiteY3" fmla="*/ 547498 h 683262"/>
                  <a:gd name="connsiteX4" fmla="*/ 647735 w 683962"/>
                  <a:gd name="connsiteY4" fmla="*/ 560187 h 683262"/>
                  <a:gd name="connsiteX5" fmla="*/ 647735 w 683962"/>
                  <a:gd name="connsiteY5" fmla="*/ 560187 h 683262"/>
                  <a:gd name="connsiteX6" fmla="*/ 529100 w 683962"/>
                  <a:gd name="connsiteY6" fmla="*/ 659789 h 683262"/>
                  <a:gd name="connsiteX7" fmla="*/ 498014 w 683962"/>
                  <a:gd name="connsiteY7" fmla="*/ 628703 h 683262"/>
                  <a:gd name="connsiteX8" fmla="*/ 529100 w 683962"/>
                  <a:gd name="connsiteY8" fmla="*/ 597617 h 683262"/>
                  <a:gd name="connsiteX9" fmla="*/ 560186 w 683962"/>
                  <a:gd name="connsiteY9" fmla="*/ 628703 h 683262"/>
                  <a:gd name="connsiteX10" fmla="*/ 529100 w 683962"/>
                  <a:gd name="connsiteY10" fmla="*/ 659789 h 683262"/>
                  <a:gd name="connsiteX11" fmla="*/ 529100 w 683962"/>
                  <a:gd name="connsiteY11" fmla="*/ 659789 h 683262"/>
                  <a:gd name="connsiteX12" fmla="*/ 473272 w 683962"/>
                  <a:gd name="connsiteY12" fmla="*/ 442186 h 683262"/>
                  <a:gd name="connsiteX13" fmla="*/ 517046 w 683962"/>
                  <a:gd name="connsiteY13" fmla="*/ 398411 h 683262"/>
                  <a:gd name="connsiteX14" fmla="*/ 560821 w 683962"/>
                  <a:gd name="connsiteY14" fmla="*/ 442186 h 683262"/>
                  <a:gd name="connsiteX15" fmla="*/ 517046 w 683962"/>
                  <a:gd name="connsiteY15" fmla="*/ 485960 h 683262"/>
                  <a:gd name="connsiteX16" fmla="*/ 473272 w 683962"/>
                  <a:gd name="connsiteY16" fmla="*/ 442186 h 683262"/>
                  <a:gd name="connsiteX17" fmla="*/ 473272 w 683962"/>
                  <a:gd name="connsiteY17" fmla="*/ 442186 h 683262"/>
                  <a:gd name="connsiteX18" fmla="*/ 398411 w 683962"/>
                  <a:gd name="connsiteY18" fmla="*/ 336239 h 683262"/>
                  <a:gd name="connsiteX19" fmla="*/ 385723 w 683962"/>
                  <a:gd name="connsiteY19" fmla="*/ 323550 h 683262"/>
                  <a:gd name="connsiteX20" fmla="*/ 398411 w 683962"/>
                  <a:gd name="connsiteY20" fmla="*/ 310862 h 683262"/>
                  <a:gd name="connsiteX21" fmla="*/ 411099 w 683962"/>
                  <a:gd name="connsiteY21" fmla="*/ 323550 h 683262"/>
                  <a:gd name="connsiteX22" fmla="*/ 398411 w 683962"/>
                  <a:gd name="connsiteY22" fmla="*/ 336239 h 683262"/>
                  <a:gd name="connsiteX23" fmla="*/ 398411 w 683962"/>
                  <a:gd name="connsiteY23" fmla="*/ 336239 h 683262"/>
                  <a:gd name="connsiteX24" fmla="*/ 361615 w 683962"/>
                  <a:gd name="connsiteY24" fmla="*/ 510702 h 683262"/>
                  <a:gd name="connsiteX25" fmla="*/ 336873 w 683962"/>
                  <a:gd name="connsiteY25" fmla="*/ 485960 h 683262"/>
                  <a:gd name="connsiteX26" fmla="*/ 361615 w 683962"/>
                  <a:gd name="connsiteY26" fmla="*/ 461218 h 683262"/>
                  <a:gd name="connsiteX27" fmla="*/ 386357 w 683962"/>
                  <a:gd name="connsiteY27" fmla="*/ 485960 h 683262"/>
                  <a:gd name="connsiteX28" fmla="*/ 361615 w 683962"/>
                  <a:gd name="connsiteY28" fmla="*/ 510702 h 683262"/>
                  <a:gd name="connsiteX29" fmla="*/ 361615 w 683962"/>
                  <a:gd name="connsiteY29" fmla="*/ 510702 h 683262"/>
                  <a:gd name="connsiteX30" fmla="*/ 622993 w 683962"/>
                  <a:gd name="connsiteY30" fmla="*/ 249324 h 683262"/>
                  <a:gd name="connsiteX31" fmla="*/ 647735 w 683962"/>
                  <a:gd name="connsiteY31" fmla="*/ 274066 h 683262"/>
                  <a:gd name="connsiteX32" fmla="*/ 622993 w 683962"/>
                  <a:gd name="connsiteY32" fmla="*/ 298809 h 683262"/>
                  <a:gd name="connsiteX33" fmla="*/ 598251 w 683962"/>
                  <a:gd name="connsiteY33" fmla="*/ 274066 h 683262"/>
                  <a:gd name="connsiteX34" fmla="*/ 622993 w 683962"/>
                  <a:gd name="connsiteY34" fmla="*/ 249324 h 683262"/>
                  <a:gd name="connsiteX35" fmla="*/ 622993 w 683962"/>
                  <a:gd name="connsiteY35" fmla="*/ 249324 h 683262"/>
                  <a:gd name="connsiteX36" fmla="*/ 647735 w 683962"/>
                  <a:gd name="connsiteY36" fmla="*/ 510702 h 683262"/>
                  <a:gd name="connsiteX37" fmla="*/ 610305 w 683962"/>
                  <a:gd name="connsiteY37" fmla="*/ 548133 h 683262"/>
                  <a:gd name="connsiteX38" fmla="*/ 613477 w 683962"/>
                  <a:gd name="connsiteY38" fmla="*/ 563359 h 683262"/>
                  <a:gd name="connsiteX39" fmla="*/ 569702 w 683962"/>
                  <a:gd name="connsiteY39" fmla="*/ 590638 h 683262"/>
                  <a:gd name="connsiteX40" fmla="*/ 538616 w 683962"/>
                  <a:gd name="connsiteY40" fmla="*/ 573509 h 683262"/>
                  <a:gd name="connsiteX41" fmla="*/ 535444 w 683962"/>
                  <a:gd name="connsiteY41" fmla="*/ 507530 h 683262"/>
                  <a:gd name="connsiteX42" fmla="*/ 584928 w 683962"/>
                  <a:gd name="connsiteY42" fmla="*/ 441551 h 683262"/>
                  <a:gd name="connsiteX43" fmla="*/ 565896 w 683962"/>
                  <a:gd name="connsiteY43" fmla="*/ 393970 h 683262"/>
                  <a:gd name="connsiteX44" fmla="*/ 609036 w 683962"/>
                  <a:gd name="connsiteY44" fmla="*/ 321013 h 683262"/>
                  <a:gd name="connsiteX45" fmla="*/ 622359 w 683962"/>
                  <a:gd name="connsiteY45" fmla="*/ 322916 h 683262"/>
                  <a:gd name="connsiteX46" fmla="*/ 672477 w 683962"/>
                  <a:gd name="connsiteY46" fmla="*/ 272797 h 683262"/>
                  <a:gd name="connsiteX47" fmla="*/ 622359 w 683962"/>
                  <a:gd name="connsiteY47" fmla="*/ 222679 h 683262"/>
                  <a:gd name="connsiteX48" fmla="*/ 572240 w 683962"/>
                  <a:gd name="connsiteY48" fmla="*/ 272797 h 683262"/>
                  <a:gd name="connsiteX49" fmla="*/ 587466 w 683962"/>
                  <a:gd name="connsiteY49" fmla="*/ 308325 h 683262"/>
                  <a:gd name="connsiteX50" fmla="*/ 545595 w 683962"/>
                  <a:gd name="connsiteY50" fmla="*/ 378744 h 683262"/>
                  <a:gd name="connsiteX51" fmla="*/ 516412 w 683962"/>
                  <a:gd name="connsiteY51" fmla="*/ 372400 h 683262"/>
                  <a:gd name="connsiteX52" fmla="*/ 477713 w 683962"/>
                  <a:gd name="connsiteY52" fmla="*/ 384454 h 683262"/>
                  <a:gd name="connsiteX53" fmla="*/ 432035 w 683962"/>
                  <a:gd name="connsiteY53" fmla="*/ 338142 h 683262"/>
                  <a:gd name="connsiteX54" fmla="*/ 435207 w 683962"/>
                  <a:gd name="connsiteY54" fmla="*/ 322916 h 683262"/>
                  <a:gd name="connsiteX55" fmla="*/ 397777 w 683962"/>
                  <a:gd name="connsiteY55" fmla="*/ 285486 h 683262"/>
                  <a:gd name="connsiteX56" fmla="*/ 360346 w 683962"/>
                  <a:gd name="connsiteY56" fmla="*/ 322916 h 683262"/>
                  <a:gd name="connsiteX57" fmla="*/ 397777 w 683962"/>
                  <a:gd name="connsiteY57" fmla="*/ 360347 h 683262"/>
                  <a:gd name="connsiteX58" fmla="*/ 414271 w 683962"/>
                  <a:gd name="connsiteY58" fmla="*/ 355906 h 683262"/>
                  <a:gd name="connsiteX59" fmla="*/ 459315 w 683962"/>
                  <a:gd name="connsiteY59" fmla="*/ 402218 h 683262"/>
                  <a:gd name="connsiteX60" fmla="*/ 447261 w 683962"/>
                  <a:gd name="connsiteY60" fmla="*/ 440917 h 683262"/>
                  <a:gd name="connsiteX61" fmla="*/ 447895 w 683962"/>
                  <a:gd name="connsiteY61" fmla="*/ 448530 h 683262"/>
                  <a:gd name="connsiteX62" fmla="*/ 402218 w 683962"/>
                  <a:gd name="connsiteY62" fmla="*/ 458046 h 683262"/>
                  <a:gd name="connsiteX63" fmla="*/ 360346 w 683962"/>
                  <a:gd name="connsiteY63" fmla="*/ 434573 h 683262"/>
                  <a:gd name="connsiteX64" fmla="*/ 310228 w 683962"/>
                  <a:gd name="connsiteY64" fmla="*/ 484691 h 683262"/>
                  <a:gd name="connsiteX65" fmla="*/ 360346 w 683962"/>
                  <a:gd name="connsiteY65" fmla="*/ 534810 h 683262"/>
                  <a:gd name="connsiteX66" fmla="*/ 410465 w 683962"/>
                  <a:gd name="connsiteY66" fmla="*/ 484691 h 683262"/>
                  <a:gd name="connsiteX67" fmla="*/ 410465 w 683962"/>
                  <a:gd name="connsiteY67" fmla="*/ 482154 h 683262"/>
                  <a:gd name="connsiteX68" fmla="*/ 455508 w 683962"/>
                  <a:gd name="connsiteY68" fmla="*/ 472637 h 683262"/>
                  <a:gd name="connsiteX69" fmla="*/ 510068 w 683962"/>
                  <a:gd name="connsiteY69" fmla="*/ 509434 h 683262"/>
                  <a:gd name="connsiteX70" fmla="*/ 513240 w 683962"/>
                  <a:gd name="connsiteY70" fmla="*/ 574143 h 683262"/>
                  <a:gd name="connsiteX71" fmla="*/ 472637 w 683962"/>
                  <a:gd name="connsiteY71" fmla="*/ 627434 h 683262"/>
                  <a:gd name="connsiteX72" fmla="*/ 528466 w 683962"/>
                  <a:gd name="connsiteY72" fmla="*/ 683262 h 683262"/>
                  <a:gd name="connsiteX73" fmla="*/ 584294 w 683962"/>
                  <a:gd name="connsiteY73" fmla="*/ 627434 h 683262"/>
                  <a:gd name="connsiteX74" fmla="*/ 581756 w 683962"/>
                  <a:gd name="connsiteY74" fmla="*/ 610940 h 683262"/>
                  <a:gd name="connsiteX75" fmla="*/ 630606 w 683962"/>
                  <a:gd name="connsiteY75" fmla="*/ 580488 h 683262"/>
                  <a:gd name="connsiteX76" fmla="*/ 646466 w 683962"/>
                  <a:gd name="connsiteY76" fmla="*/ 584294 h 683262"/>
                  <a:gd name="connsiteX77" fmla="*/ 683897 w 683962"/>
                  <a:gd name="connsiteY77" fmla="*/ 546864 h 683262"/>
                  <a:gd name="connsiteX78" fmla="*/ 647735 w 683962"/>
                  <a:gd name="connsiteY78" fmla="*/ 510702 h 683262"/>
                  <a:gd name="connsiteX79" fmla="*/ 647735 w 683962"/>
                  <a:gd name="connsiteY79" fmla="*/ 510702 h 683262"/>
                  <a:gd name="connsiteX80" fmla="*/ 230292 w 683962"/>
                  <a:gd name="connsiteY80" fmla="*/ 24742 h 683262"/>
                  <a:gd name="connsiteX81" fmla="*/ 435841 w 683962"/>
                  <a:gd name="connsiteY81" fmla="*/ 99603 h 683262"/>
                  <a:gd name="connsiteX82" fmla="*/ 230292 w 683962"/>
                  <a:gd name="connsiteY82" fmla="*/ 174463 h 683262"/>
                  <a:gd name="connsiteX83" fmla="*/ 24742 w 683962"/>
                  <a:gd name="connsiteY83" fmla="*/ 99603 h 683262"/>
                  <a:gd name="connsiteX84" fmla="*/ 230292 w 683962"/>
                  <a:gd name="connsiteY84" fmla="*/ 24742 h 683262"/>
                  <a:gd name="connsiteX85" fmla="*/ 230292 w 683962"/>
                  <a:gd name="connsiteY85" fmla="*/ 24742 h 683262"/>
                  <a:gd name="connsiteX86" fmla="*/ 435841 w 683962"/>
                  <a:gd name="connsiteY86" fmla="*/ 585563 h 683262"/>
                  <a:gd name="connsiteX87" fmla="*/ 230292 w 683962"/>
                  <a:gd name="connsiteY87" fmla="*/ 657886 h 683262"/>
                  <a:gd name="connsiteX88" fmla="*/ 24742 w 683962"/>
                  <a:gd name="connsiteY88" fmla="*/ 585563 h 683262"/>
                  <a:gd name="connsiteX89" fmla="*/ 24742 w 683962"/>
                  <a:gd name="connsiteY89" fmla="*/ 482788 h 683262"/>
                  <a:gd name="connsiteX90" fmla="*/ 225851 w 683962"/>
                  <a:gd name="connsiteY90" fmla="*/ 534810 h 683262"/>
                  <a:gd name="connsiteX91" fmla="*/ 289292 w 683962"/>
                  <a:gd name="connsiteY91" fmla="*/ 531003 h 683262"/>
                  <a:gd name="connsiteX92" fmla="*/ 286754 w 683962"/>
                  <a:gd name="connsiteY92" fmla="*/ 506262 h 683262"/>
                  <a:gd name="connsiteX93" fmla="*/ 225851 w 683962"/>
                  <a:gd name="connsiteY93" fmla="*/ 509434 h 683262"/>
                  <a:gd name="connsiteX94" fmla="*/ 24742 w 683962"/>
                  <a:gd name="connsiteY94" fmla="*/ 436476 h 683262"/>
                  <a:gd name="connsiteX95" fmla="*/ 24742 w 683962"/>
                  <a:gd name="connsiteY95" fmla="*/ 314669 h 683262"/>
                  <a:gd name="connsiteX96" fmla="*/ 225851 w 683962"/>
                  <a:gd name="connsiteY96" fmla="*/ 366691 h 683262"/>
                  <a:gd name="connsiteX97" fmla="*/ 347024 w 683962"/>
                  <a:gd name="connsiteY97" fmla="*/ 352734 h 683262"/>
                  <a:gd name="connsiteX98" fmla="*/ 340679 w 683962"/>
                  <a:gd name="connsiteY98" fmla="*/ 328626 h 683262"/>
                  <a:gd name="connsiteX99" fmla="*/ 225851 w 683962"/>
                  <a:gd name="connsiteY99" fmla="*/ 341949 h 683262"/>
                  <a:gd name="connsiteX100" fmla="*/ 24742 w 683962"/>
                  <a:gd name="connsiteY100" fmla="*/ 268991 h 683262"/>
                  <a:gd name="connsiteX101" fmla="*/ 24742 w 683962"/>
                  <a:gd name="connsiteY101" fmla="*/ 145915 h 683262"/>
                  <a:gd name="connsiteX102" fmla="*/ 230292 w 683962"/>
                  <a:gd name="connsiteY102" fmla="*/ 199206 h 683262"/>
                  <a:gd name="connsiteX103" fmla="*/ 435841 w 683962"/>
                  <a:gd name="connsiteY103" fmla="*/ 145915 h 683262"/>
                  <a:gd name="connsiteX104" fmla="*/ 435841 w 683962"/>
                  <a:gd name="connsiteY104" fmla="*/ 286120 h 683262"/>
                  <a:gd name="connsiteX105" fmla="*/ 460584 w 683962"/>
                  <a:gd name="connsiteY105" fmla="*/ 286120 h 683262"/>
                  <a:gd name="connsiteX106" fmla="*/ 460584 w 683962"/>
                  <a:gd name="connsiteY106" fmla="*/ 99603 h 683262"/>
                  <a:gd name="connsiteX107" fmla="*/ 230292 w 683962"/>
                  <a:gd name="connsiteY107" fmla="*/ 0 h 683262"/>
                  <a:gd name="connsiteX108" fmla="*/ 0 w 683962"/>
                  <a:gd name="connsiteY108" fmla="*/ 99603 h 683262"/>
                  <a:gd name="connsiteX109" fmla="*/ 0 w 683962"/>
                  <a:gd name="connsiteY109" fmla="*/ 585563 h 683262"/>
                  <a:gd name="connsiteX110" fmla="*/ 230292 w 683962"/>
                  <a:gd name="connsiteY110" fmla="*/ 682628 h 683262"/>
                  <a:gd name="connsiteX111" fmla="*/ 460584 w 683962"/>
                  <a:gd name="connsiteY111" fmla="*/ 585563 h 683262"/>
                  <a:gd name="connsiteX112" fmla="*/ 460584 w 683962"/>
                  <a:gd name="connsiteY112" fmla="*/ 522756 h 683262"/>
                  <a:gd name="connsiteX113" fmla="*/ 435841 w 683962"/>
                  <a:gd name="connsiteY113" fmla="*/ 522756 h 683262"/>
                  <a:gd name="connsiteX114" fmla="*/ 435841 w 683962"/>
                  <a:gd name="connsiteY114" fmla="*/ 585563 h 68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83962" h="683262">
                    <a:moveTo>
                      <a:pt x="647735" y="560187"/>
                    </a:moveTo>
                    <a:cubicBezTo>
                      <a:pt x="640757" y="560187"/>
                      <a:pt x="635047" y="554477"/>
                      <a:pt x="635047" y="547498"/>
                    </a:cubicBezTo>
                    <a:cubicBezTo>
                      <a:pt x="635047" y="540520"/>
                      <a:pt x="640757" y="534810"/>
                      <a:pt x="647735" y="534810"/>
                    </a:cubicBezTo>
                    <a:cubicBezTo>
                      <a:pt x="654714" y="534810"/>
                      <a:pt x="660424" y="540520"/>
                      <a:pt x="660424" y="547498"/>
                    </a:cubicBezTo>
                    <a:cubicBezTo>
                      <a:pt x="660424" y="554477"/>
                      <a:pt x="654714" y="560187"/>
                      <a:pt x="647735" y="560187"/>
                    </a:cubicBezTo>
                    <a:lnTo>
                      <a:pt x="647735" y="560187"/>
                    </a:lnTo>
                    <a:close/>
                    <a:moveTo>
                      <a:pt x="529100" y="659789"/>
                    </a:moveTo>
                    <a:cubicBezTo>
                      <a:pt x="511971" y="659789"/>
                      <a:pt x="498014" y="645832"/>
                      <a:pt x="498014" y="628703"/>
                    </a:cubicBezTo>
                    <a:cubicBezTo>
                      <a:pt x="498014" y="611574"/>
                      <a:pt x="511971" y="597617"/>
                      <a:pt x="529100" y="597617"/>
                    </a:cubicBezTo>
                    <a:cubicBezTo>
                      <a:pt x="546229" y="597617"/>
                      <a:pt x="560186" y="611574"/>
                      <a:pt x="560186" y="628703"/>
                    </a:cubicBezTo>
                    <a:cubicBezTo>
                      <a:pt x="560821" y="645832"/>
                      <a:pt x="546864" y="659789"/>
                      <a:pt x="529100" y="659789"/>
                    </a:cubicBezTo>
                    <a:lnTo>
                      <a:pt x="529100" y="659789"/>
                    </a:lnTo>
                    <a:close/>
                    <a:moveTo>
                      <a:pt x="473272" y="442186"/>
                    </a:moveTo>
                    <a:cubicBezTo>
                      <a:pt x="473272" y="418078"/>
                      <a:pt x="492938" y="398411"/>
                      <a:pt x="517046" y="398411"/>
                    </a:cubicBezTo>
                    <a:cubicBezTo>
                      <a:pt x="541154" y="398411"/>
                      <a:pt x="560821" y="418078"/>
                      <a:pt x="560821" y="442186"/>
                    </a:cubicBezTo>
                    <a:cubicBezTo>
                      <a:pt x="560821" y="466293"/>
                      <a:pt x="541154" y="485960"/>
                      <a:pt x="517046" y="485960"/>
                    </a:cubicBezTo>
                    <a:cubicBezTo>
                      <a:pt x="492938" y="485960"/>
                      <a:pt x="473272" y="466293"/>
                      <a:pt x="473272" y="442186"/>
                    </a:cubicBezTo>
                    <a:lnTo>
                      <a:pt x="473272" y="442186"/>
                    </a:lnTo>
                    <a:close/>
                    <a:moveTo>
                      <a:pt x="398411" y="336239"/>
                    </a:moveTo>
                    <a:cubicBezTo>
                      <a:pt x="391432" y="336239"/>
                      <a:pt x="385723" y="330529"/>
                      <a:pt x="385723" y="323550"/>
                    </a:cubicBezTo>
                    <a:cubicBezTo>
                      <a:pt x="385723" y="316572"/>
                      <a:pt x="391432" y="310862"/>
                      <a:pt x="398411" y="310862"/>
                    </a:cubicBezTo>
                    <a:cubicBezTo>
                      <a:pt x="405390" y="310862"/>
                      <a:pt x="411099" y="316572"/>
                      <a:pt x="411099" y="323550"/>
                    </a:cubicBezTo>
                    <a:cubicBezTo>
                      <a:pt x="411099" y="330529"/>
                      <a:pt x="405390" y="336239"/>
                      <a:pt x="398411" y="336239"/>
                    </a:cubicBezTo>
                    <a:lnTo>
                      <a:pt x="398411" y="336239"/>
                    </a:lnTo>
                    <a:close/>
                    <a:moveTo>
                      <a:pt x="361615" y="510702"/>
                    </a:moveTo>
                    <a:cubicBezTo>
                      <a:pt x="347658" y="510702"/>
                      <a:pt x="336873" y="499283"/>
                      <a:pt x="336873" y="485960"/>
                    </a:cubicBezTo>
                    <a:cubicBezTo>
                      <a:pt x="336873" y="472003"/>
                      <a:pt x="348292" y="461218"/>
                      <a:pt x="361615" y="461218"/>
                    </a:cubicBezTo>
                    <a:cubicBezTo>
                      <a:pt x="375572" y="461218"/>
                      <a:pt x="386357" y="472637"/>
                      <a:pt x="386357" y="485960"/>
                    </a:cubicBezTo>
                    <a:cubicBezTo>
                      <a:pt x="386357" y="499283"/>
                      <a:pt x="374938" y="510702"/>
                      <a:pt x="361615" y="510702"/>
                    </a:cubicBezTo>
                    <a:lnTo>
                      <a:pt x="361615" y="510702"/>
                    </a:lnTo>
                    <a:close/>
                    <a:moveTo>
                      <a:pt x="622993" y="249324"/>
                    </a:moveTo>
                    <a:cubicBezTo>
                      <a:pt x="636950" y="249324"/>
                      <a:pt x="647735" y="260744"/>
                      <a:pt x="647735" y="274066"/>
                    </a:cubicBezTo>
                    <a:cubicBezTo>
                      <a:pt x="647735" y="287389"/>
                      <a:pt x="636316" y="298809"/>
                      <a:pt x="622993" y="298809"/>
                    </a:cubicBezTo>
                    <a:cubicBezTo>
                      <a:pt x="609036" y="298809"/>
                      <a:pt x="598251" y="287389"/>
                      <a:pt x="598251" y="274066"/>
                    </a:cubicBezTo>
                    <a:cubicBezTo>
                      <a:pt x="598251" y="260744"/>
                      <a:pt x="609036" y="249324"/>
                      <a:pt x="622993" y="249324"/>
                    </a:cubicBezTo>
                    <a:lnTo>
                      <a:pt x="622993" y="249324"/>
                    </a:lnTo>
                    <a:close/>
                    <a:moveTo>
                      <a:pt x="647735" y="510702"/>
                    </a:moveTo>
                    <a:cubicBezTo>
                      <a:pt x="627434" y="510702"/>
                      <a:pt x="610305" y="527197"/>
                      <a:pt x="610305" y="548133"/>
                    </a:cubicBezTo>
                    <a:cubicBezTo>
                      <a:pt x="610305" y="553843"/>
                      <a:pt x="611574" y="558918"/>
                      <a:pt x="613477" y="563359"/>
                    </a:cubicBezTo>
                    <a:lnTo>
                      <a:pt x="569702" y="590638"/>
                    </a:lnTo>
                    <a:cubicBezTo>
                      <a:pt x="561455" y="581756"/>
                      <a:pt x="550670" y="576047"/>
                      <a:pt x="538616" y="573509"/>
                    </a:cubicBezTo>
                    <a:lnTo>
                      <a:pt x="535444" y="507530"/>
                    </a:lnTo>
                    <a:cubicBezTo>
                      <a:pt x="563993" y="499283"/>
                      <a:pt x="584928" y="472637"/>
                      <a:pt x="584928" y="441551"/>
                    </a:cubicBezTo>
                    <a:cubicBezTo>
                      <a:pt x="584928" y="423153"/>
                      <a:pt x="577950" y="406659"/>
                      <a:pt x="565896" y="393970"/>
                    </a:cubicBezTo>
                    <a:lnTo>
                      <a:pt x="609036" y="321013"/>
                    </a:lnTo>
                    <a:cubicBezTo>
                      <a:pt x="613477" y="322282"/>
                      <a:pt x="617283" y="322916"/>
                      <a:pt x="622359" y="322916"/>
                    </a:cubicBezTo>
                    <a:cubicBezTo>
                      <a:pt x="649638" y="322916"/>
                      <a:pt x="672477" y="300712"/>
                      <a:pt x="672477" y="272797"/>
                    </a:cubicBezTo>
                    <a:cubicBezTo>
                      <a:pt x="672477" y="245518"/>
                      <a:pt x="650273" y="222679"/>
                      <a:pt x="622359" y="222679"/>
                    </a:cubicBezTo>
                    <a:cubicBezTo>
                      <a:pt x="594445" y="222679"/>
                      <a:pt x="572240" y="244883"/>
                      <a:pt x="572240" y="272797"/>
                    </a:cubicBezTo>
                    <a:cubicBezTo>
                      <a:pt x="572240" y="286755"/>
                      <a:pt x="577950" y="299443"/>
                      <a:pt x="587466" y="308325"/>
                    </a:cubicBezTo>
                    <a:lnTo>
                      <a:pt x="545595" y="378744"/>
                    </a:lnTo>
                    <a:cubicBezTo>
                      <a:pt x="536713" y="374303"/>
                      <a:pt x="527197" y="372400"/>
                      <a:pt x="516412" y="372400"/>
                    </a:cubicBezTo>
                    <a:cubicBezTo>
                      <a:pt x="501820" y="372400"/>
                      <a:pt x="488498" y="376841"/>
                      <a:pt x="477713" y="384454"/>
                    </a:cubicBezTo>
                    <a:lnTo>
                      <a:pt x="432035" y="338142"/>
                    </a:lnTo>
                    <a:cubicBezTo>
                      <a:pt x="433938" y="333701"/>
                      <a:pt x="435207" y="328626"/>
                      <a:pt x="435207" y="322916"/>
                    </a:cubicBezTo>
                    <a:cubicBezTo>
                      <a:pt x="435207" y="302615"/>
                      <a:pt x="418712" y="285486"/>
                      <a:pt x="397777" y="285486"/>
                    </a:cubicBezTo>
                    <a:cubicBezTo>
                      <a:pt x="377476" y="285486"/>
                      <a:pt x="360346" y="301981"/>
                      <a:pt x="360346" y="322916"/>
                    </a:cubicBezTo>
                    <a:cubicBezTo>
                      <a:pt x="360346" y="343217"/>
                      <a:pt x="376841" y="360347"/>
                      <a:pt x="397777" y="360347"/>
                    </a:cubicBezTo>
                    <a:cubicBezTo>
                      <a:pt x="404121" y="360347"/>
                      <a:pt x="409196" y="359078"/>
                      <a:pt x="414271" y="355906"/>
                    </a:cubicBezTo>
                    <a:lnTo>
                      <a:pt x="459315" y="402218"/>
                    </a:lnTo>
                    <a:cubicBezTo>
                      <a:pt x="451702" y="413003"/>
                      <a:pt x="447261" y="426960"/>
                      <a:pt x="447261" y="440917"/>
                    </a:cubicBezTo>
                    <a:cubicBezTo>
                      <a:pt x="447261" y="443455"/>
                      <a:pt x="447261" y="445992"/>
                      <a:pt x="447895" y="448530"/>
                    </a:cubicBezTo>
                    <a:lnTo>
                      <a:pt x="402218" y="458046"/>
                    </a:lnTo>
                    <a:cubicBezTo>
                      <a:pt x="393336" y="444089"/>
                      <a:pt x="378110" y="434573"/>
                      <a:pt x="360346" y="434573"/>
                    </a:cubicBezTo>
                    <a:cubicBezTo>
                      <a:pt x="333067" y="434573"/>
                      <a:pt x="310228" y="456777"/>
                      <a:pt x="310228" y="484691"/>
                    </a:cubicBezTo>
                    <a:cubicBezTo>
                      <a:pt x="310228" y="511971"/>
                      <a:pt x="332432" y="534810"/>
                      <a:pt x="360346" y="534810"/>
                    </a:cubicBezTo>
                    <a:cubicBezTo>
                      <a:pt x="387626" y="534810"/>
                      <a:pt x="410465" y="512606"/>
                      <a:pt x="410465" y="484691"/>
                    </a:cubicBezTo>
                    <a:cubicBezTo>
                      <a:pt x="410465" y="484057"/>
                      <a:pt x="410465" y="482788"/>
                      <a:pt x="410465" y="482154"/>
                    </a:cubicBezTo>
                    <a:lnTo>
                      <a:pt x="455508" y="472637"/>
                    </a:lnTo>
                    <a:cubicBezTo>
                      <a:pt x="466293" y="492939"/>
                      <a:pt x="486594" y="507530"/>
                      <a:pt x="510068" y="509434"/>
                    </a:cubicBezTo>
                    <a:lnTo>
                      <a:pt x="513240" y="574143"/>
                    </a:lnTo>
                    <a:cubicBezTo>
                      <a:pt x="489766" y="581122"/>
                      <a:pt x="472637" y="602058"/>
                      <a:pt x="472637" y="627434"/>
                    </a:cubicBezTo>
                    <a:cubicBezTo>
                      <a:pt x="472637" y="658521"/>
                      <a:pt x="498014" y="683262"/>
                      <a:pt x="528466" y="683262"/>
                    </a:cubicBezTo>
                    <a:cubicBezTo>
                      <a:pt x="558918" y="683262"/>
                      <a:pt x="584294" y="657886"/>
                      <a:pt x="584294" y="627434"/>
                    </a:cubicBezTo>
                    <a:cubicBezTo>
                      <a:pt x="584294" y="621724"/>
                      <a:pt x="583025" y="616015"/>
                      <a:pt x="581756" y="610940"/>
                    </a:cubicBezTo>
                    <a:lnTo>
                      <a:pt x="630606" y="580488"/>
                    </a:lnTo>
                    <a:cubicBezTo>
                      <a:pt x="635681" y="583025"/>
                      <a:pt x="640757" y="584294"/>
                      <a:pt x="646466" y="584294"/>
                    </a:cubicBezTo>
                    <a:cubicBezTo>
                      <a:pt x="666768" y="584294"/>
                      <a:pt x="683897" y="567799"/>
                      <a:pt x="683897" y="546864"/>
                    </a:cubicBezTo>
                    <a:cubicBezTo>
                      <a:pt x="685166" y="527197"/>
                      <a:pt x="668036" y="510702"/>
                      <a:pt x="647735" y="510702"/>
                    </a:cubicBezTo>
                    <a:lnTo>
                      <a:pt x="647735" y="510702"/>
                    </a:lnTo>
                    <a:close/>
                    <a:moveTo>
                      <a:pt x="230292" y="24742"/>
                    </a:moveTo>
                    <a:cubicBezTo>
                      <a:pt x="351465" y="24742"/>
                      <a:pt x="435841" y="64076"/>
                      <a:pt x="435841" y="99603"/>
                    </a:cubicBezTo>
                    <a:cubicBezTo>
                      <a:pt x="435841" y="135130"/>
                      <a:pt x="351465" y="174463"/>
                      <a:pt x="230292" y="174463"/>
                    </a:cubicBezTo>
                    <a:cubicBezTo>
                      <a:pt x="109119" y="174463"/>
                      <a:pt x="24742" y="135130"/>
                      <a:pt x="24742" y="99603"/>
                    </a:cubicBezTo>
                    <a:cubicBezTo>
                      <a:pt x="25377" y="64076"/>
                      <a:pt x="109753" y="24742"/>
                      <a:pt x="230292" y="24742"/>
                    </a:cubicBezTo>
                    <a:lnTo>
                      <a:pt x="230292" y="24742"/>
                    </a:lnTo>
                    <a:close/>
                    <a:moveTo>
                      <a:pt x="435841" y="585563"/>
                    </a:moveTo>
                    <a:cubicBezTo>
                      <a:pt x="435841" y="619821"/>
                      <a:pt x="351465" y="657886"/>
                      <a:pt x="230292" y="657886"/>
                    </a:cubicBezTo>
                    <a:cubicBezTo>
                      <a:pt x="109119" y="657886"/>
                      <a:pt x="24742" y="619821"/>
                      <a:pt x="24742" y="585563"/>
                    </a:cubicBezTo>
                    <a:lnTo>
                      <a:pt x="24742" y="482788"/>
                    </a:lnTo>
                    <a:cubicBezTo>
                      <a:pt x="61538" y="513874"/>
                      <a:pt x="135764" y="534810"/>
                      <a:pt x="225851" y="534810"/>
                    </a:cubicBezTo>
                    <a:cubicBezTo>
                      <a:pt x="246786" y="534810"/>
                      <a:pt x="268356" y="533541"/>
                      <a:pt x="289292" y="531003"/>
                    </a:cubicBezTo>
                    <a:lnTo>
                      <a:pt x="286754" y="506262"/>
                    </a:lnTo>
                    <a:cubicBezTo>
                      <a:pt x="266453" y="508799"/>
                      <a:pt x="246152" y="509434"/>
                      <a:pt x="225851" y="509434"/>
                    </a:cubicBezTo>
                    <a:cubicBezTo>
                      <a:pt x="105313" y="509434"/>
                      <a:pt x="24742" y="471369"/>
                      <a:pt x="24742" y="436476"/>
                    </a:cubicBezTo>
                    <a:lnTo>
                      <a:pt x="24742" y="314669"/>
                    </a:lnTo>
                    <a:cubicBezTo>
                      <a:pt x="61538" y="345755"/>
                      <a:pt x="135764" y="366691"/>
                      <a:pt x="225851" y="366691"/>
                    </a:cubicBezTo>
                    <a:cubicBezTo>
                      <a:pt x="268991" y="366691"/>
                      <a:pt x="310862" y="361615"/>
                      <a:pt x="347024" y="352734"/>
                    </a:cubicBezTo>
                    <a:lnTo>
                      <a:pt x="340679" y="328626"/>
                    </a:lnTo>
                    <a:cubicBezTo>
                      <a:pt x="306421" y="337508"/>
                      <a:pt x="266453" y="341949"/>
                      <a:pt x="225851" y="341949"/>
                    </a:cubicBezTo>
                    <a:cubicBezTo>
                      <a:pt x="105313" y="341949"/>
                      <a:pt x="24742" y="303884"/>
                      <a:pt x="24742" y="268991"/>
                    </a:cubicBezTo>
                    <a:lnTo>
                      <a:pt x="24742" y="145915"/>
                    </a:lnTo>
                    <a:cubicBezTo>
                      <a:pt x="62172" y="178270"/>
                      <a:pt x="138302" y="199206"/>
                      <a:pt x="230292" y="199206"/>
                    </a:cubicBezTo>
                    <a:cubicBezTo>
                      <a:pt x="322282" y="199206"/>
                      <a:pt x="398411" y="178270"/>
                      <a:pt x="435841" y="145915"/>
                    </a:cubicBezTo>
                    <a:lnTo>
                      <a:pt x="435841" y="286120"/>
                    </a:lnTo>
                    <a:lnTo>
                      <a:pt x="460584" y="286120"/>
                    </a:lnTo>
                    <a:lnTo>
                      <a:pt x="460584" y="99603"/>
                    </a:lnTo>
                    <a:cubicBezTo>
                      <a:pt x="460584" y="42506"/>
                      <a:pt x="361615" y="0"/>
                      <a:pt x="230292" y="0"/>
                    </a:cubicBezTo>
                    <a:cubicBezTo>
                      <a:pt x="98968" y="0"/>
                      <a:pt x="0" y="42506"/>
                      <a:pt x="0" y="99603"/>
                    </a:cubicBezTo>
                    <a:lnTo>
                      <a:pt x="0" y="585563"/>
                    </a:lnTo>
                    <a:cubicBezTo>
                      <a:pt x="0" y="640757"/>
                      <a:pt x="98968" y="682628"/>
                      <a:pt x="230292" y="682628"/>
                    </a:cubicBezTo>
                    <a:cubicBezTo>
                      <a:pt x="361615" y="682628"/>
                      <a:pt x="460584" y="640757"/>
                      <a:pt x="460584" y="585563"/>
                    </a:cubicBezTo>
                    <a:lnTo>
                      <a:pt x="460584" y="522756"/>
                    </a:lnTo>
                    <a:lnTo>
                      <a:pt x="435841" y="522756"/>
                    </a:lnTo>
                    <a:lnTo>
                      <a:pt x="435841" y="585563"/>
                    </a:lnTo>
                    <a:close/>
                  </a:path>
                </a:pathLst>
              </a:custGeom>
              <a:solidFill>
                <a:srgbClr val="FBD8BF"/>
              </a:solidFill>
              <a:ln w="27432" cap="flat">
                <a:noFill/>
                <a:prstDash val="solid"/>
                <a:round/>
              </a:ln>
            </p:spPr>
            <p:txBody>
              <a:bodyPr lIns="0" tIns="0" rIns="0" bIns="0" rtlCol="0" anchor="ctr"/>
              <a:lstStyle/>
              <a:p>
                <a:pPr algn="ctr" defTabSz="634975">
                  <a:defRPr/>
                </a:pPr>
                <a:endParaRPr lang="en-US" sz="1185" kern="0">
                  <a:solidFill>
                    <a:srgbClr val="03023F"/>
                  </a:solidFill>
                  <a:latin typeface="Amazon Ember" panose="020F0502020204030204"/>
                  <a:ea typeface="Amazon Ember" panose="020B0603020204020204" pitchFamily="34" charset="0"/>
                  <a:cs typeface="Amazon Ember" panose="020B0603020204020204" pitchFamily="34" charset="0"/>
                </a:endParaRPr>
              </a:p>
            </p:txBody>
          </p:sp>
          <p:sp>
            <p:nvSpPr>
              <p:cNvPr id="60" name="Title 1">
                <a:extLst>
                  <a:ext uri="{FF2B5EF4-FFF2-40B4-BE49-F238E27FC236}">
                    <a16:creationId xmlns:a16="http://schemas.microsoft.com/office/drawing/2014/main" id="{5772D0F3-7F00-462F-9DB8-924D10D64122}"/>
                  </a:ext>
                </a:extLst>
              </p:cNvPr>
              <p:cNvSpPr txBox="1">
                <a:spLocks/>
              </p:cNvSpPr>
              <p:nvPr/>
            </p:nvSpPr>
            <p:spPr>
              <a:xfrm>
                <a:off x="10211823" y="3011306"/>
                <a:ext cx="1371600" cy="182880"/>
              </a:xfrm>
              <a:prstGeom prst="rect">
                <a:avLst/>
              </a:prstGeom>
            </p:spPr>
            <p:txBody>
              <a:bodyPr lIns="0" tIns="0" rIns="0" bIns="0">
                <a:noAutofit/>
              </a:bodyPr>
              <a:lstStyle>
                <a:defPPr>
                  <a:defRPr lang="en-US"/>
                </a:defPPr>
                <a:lvl1pPr marL="63500" indent="-63500" algn="ctr" defTabSz="1121864" eaLnBrk="1" latinLnBrk="0" hangingPunct="1">
                  <a:lnSpc>
                    <a:spcPct val="87000"/>
                  </a:lnSpc>
                  <a:spcBef>
                    <a:spcPts val="0"/>
                  </a:spcBef>
                  <a:spcAft>
                    <a:spcPts val="614"/>
                  </a:spcAft>
                  <a:buSzPct val="90000"/>
                  <a:buFontTx/>
                  <a:buChar char="​"/>
                  <a:tabLst>
                    <a:tab pos="6456363" algn="l"/>
                  </a:tabLst>
                  <a:defRPr sz="1600" cap="all" spc="300">
                    <a:solidFill>
                      <a:srgbClr val="1BA9F6"/>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fontAlgn="base">
                  <a:lnSpc>
                    <a:spcPct val="100000"/>
                  </a:lnSpc>
                  <a:spcAft>
                    <a:spcPts val="0"/>
                  </a:spcAft>
                  <a:defRPr/>
                </a:pPr>
                <a:r>
                  <a:rPr lang="en-US" sz="1000" kern="0" cap="none" spc="0" dirty="0">
                    <a:solidFill>
                      <a:srgbClr val="FFFFFF"/>
                    </a:solidFill>
                  </a:rPr>
                  <a:t>Amazon Neptune</a:t>
                </a:r>
              </a:p>
            </p:txBody>
          </p:sp>
        </p:grpSp>
        <p:grpSp>
          <p:nvGrpSpPr>
            <p:cNvPr id="21" name="Group 20">
              <a:extLst>
                <a:ext uri="{FF2B5EF4-FFF2-40B4-BE49-F238E27FC236}">
                  <a16:creationId xmlns:a16="http://schemas.microsoft.com/office/drawing/2014/main" id="{503A4DCD-925B-41A9-ADE2-A28C1B5DC257}"/>
                </a:ext>
              </a:extLst>
            </p:cNvPr>
            <p:cNvGrpSpPr/>
            <p:nvPr/>
          </p:nvGrpSpPr>
          <p:grpSpPr>
            <a:xfrm>
              <a:off x="10213952" y="3686877"/>
              <a:ext cx="1371600" cy="951445"/>
              <a:chOff x="10213952" y="3686877"/>
              <a:chExt cx="1371600" cy="951445"/>
            </a:xfrm>
          </p:grpSpPr>
          <p:sp>
            <p:nvSpPr>
              <p:cNvPr id="62" name="Title 1">
                <a:extLst>
                  <a:ext uri="{FF2B5EF4-FFF2-40B4-BE49-F238E27FC236}">
                    <a16:creationId xmlns:a16="http://schemas.microsoft.com/office/drawing/2014/main" id="{C795D7D4-5C14-415E-8F33-EB5CCFFBF1B7}"/>
                  </a:ext>
                </a:extLst>
              </p:cNvPr>
              <p:cNvSpPr txBox="1">
                <a:spLocks/>
              </p:cNvSpPr>
              <p:nvPr/>
            </p:nvSpPr>
            <p:spPr>
              <a:xfrm>
                <a:off x="10213952" y="3686877"/>
                <a:ext cx="1371600" cy="182880"/>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8" fontAlgn="base">
                  <a:spcAft>
                    <a:spcPct val="0"/>
                  </a:spcAft>
                  <a:defRPr/>
                </a:pPr>
                <a:r>
                  <a:rPr lang="en-US" sz="1000"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rPr>
                  <a:t>LEDGER</a:t>
                </a:r>
                <a:endParaRPr lang="en-US" sz="948"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3" name="Freeform: Shape 66">
                <a:extLst>
                  <a:ext uri="{FF2B5EF4-FFF2-40B4-BE49-F238E27FC236}">
                    <a16:creationId xmlns:a16="http://schemas.microsoft.com/office/drawing/2014/main" id="{D6F4CC08-8E17-46E6-B1AA-741D692DC94C}"/>
                  </a:ext>
                </a:extLst>
              </p:cNvPr>
              <p:cNvSpPr/>
              <p:nvPr/>
            </p:nvSpPr>
            <p:spPr>
              <a:xfrm>
                <a:off x="10670462" y="3947912"/>
                <a:ext cx="458581" cy="435245"/>
              </a:xfrm>
              <a:custGeom>
                <a:avLst/>
                <a:gdLst>
                  <a:gd name="connsiteX0" fmla="*/ 664865 w 687810"/>
                  <a:gd name="connsiteY0" fmla="*/ 411734 h 652810"/>
                  <a:gd name="connsiteX1" fmla="*/ 541789 w 687810"/>
                  <a:gd name="connsiteY1" fmla="*/ 411734 h 652810"/>
                  <a:gd name="connsiteX2" fmla="*/ 541789 w 687810"/>
                  <a:gd name="connsiteY2" fmla="*/ 362249 h 652810"/>
                  <a:gd name="connsiteX3" fmla="*/ 480250 w 687810"/>
                  <a:gd name="connsiteY3" fmla="*/ 362249 h 652810"/>
                  <a:gd name="connsiteX4" fmla="*/ 480250 w 687810"/>
                  <a:gd name="connsiteY4" fmla="*/ 411734 h 652810"/>
                  <a:gd name="connsiteX5" fmla="*/ 357175 w 687810"/>
                  <a:gd name="connsiteY5" fmla="*/ 411734 h 652810"/>
                  <a:gd name="connsiteX6" fmla="*/ 357175 w 687810"/>
                  <a:gd name="connsiteY6" fmla="*/ 362249 h 652810"/>
                  <a:gd name="connsiteX7" fmla="*/ 295637 w 687810"/>
                  <a:gd name="connsiteY7" fmla="*/ 362249 h 652810"/>
                  <a:gd name="connsiteX8" fmla="*/ 295637 w 687810"/>
                  <a:gd name="connsiteY8" fmla="*/ 411734 h 652810"/>
                  <a:gd name="connsiteX9" fmla="*/ 172560 w 687810"/>
                  <a:gd name="connsiteY9" fmla="*/ 411734 h 652810"/>
                  <a:gd name="connsiteX10" fmla="*/ 172560 w 687810"/>
                  <a:gd name="connsiteY10" fmla="*/ 287389 h 652810"/>
                  <a:gd name="connsiteX11" fmla="*/ 290561 w 687810"/>
                  <a:gd name="connsiteY11" fmla="*/ 287389 h 652810"/>
                  <a:gd name="connsiteX12" fmla="*/ 295637 w 687810"/>
                  <a:gd name="connsiteY12" fmla="*/ 292464 h 652810"/>
                  <a:gd name="connsiteX13" fmla="*/ 295637 w 687810"/>
                  <a:gd name="connsiteY13" fmla="*/ 349561 h 652810"/>
                  <a:gd name="connsiteX14" fmla="*/ 357175 w 687810"/>
                  <a:gd name="connsiteY14" fmla="*/ 349561 h 652810"/>
                  <a:gd name="connsiteX15" fmla="*/ 357175 w 687810"/>
                  <a:gd name="connsiteY15" fmla="*/ 289292 h 652810"/>
                  <a:gd name="connsiteX16" fmla="*/ 357175 w 687810"/>
                  <a:gd name="connsiteY16" fmla="*/ 287389 h 652810"/>
                  <a:gd name="connsiteX17" fmla="*/ 480250 w 687810"/>
                  <a:gd name="connsiteY17" fmla="*/ 287389 h 652810"/>
                  <a:gd name="connsiteX18" fmla="*/ 480250 w 687810"/>
                  <a:gd name="connsiteY18" fmla="*/ 349561 h 652810"/>
                  <a:gd name="connsiteX19" fmla="*/ 541789 w 687810"/>
                  <a:gd name="connsiteY19" fmla="*/ 349561 h 652810"/>
                  <a:gd name="connsiteX20" fmla="*/ 541789 w 687810"/>
                  <a:gd name="connsiteY20" fmla="*/ 287389 h 652810"/>
                  <a:gd name="connsiteX21" fmla="*/ 664865 w 687810"/>
                  <a:gd name="connsiteY21" fmla="*/ 287389 h 652810"/>
                  <a:gd name="connsiteX22" fmla="*/ 664865 w 687810"/>
                  <a:gd name="connsiteY22" fmla="*/ 411734 h 652810"/>
                  <a:gd name="connsiteX23" fmla="*/ 666133 w 687810"/>
                  <a:gd name="connsiteY23" fmla="*/ 262647 h 652810"/>
                  <a:gd name="connsiteX24" fmla="*/ 539885 w 687810"/>
                  <a:gd name="connsiteY24" fmla="*/ 262647 h 652810"/>
                  <a:gd name="connsiteX25" fmla="*/ 517046 w 687810"/>
                  <a:gd name="connsiteY25" fmla="*/ 286120 h 652810"/>
                  <a:gd name="connsiteX26" fmla="*/ 517046 w 687810"/>
                  <a:gd name="connsiteY26" fmla="*/ 324819 h 652810"/>
                  <a:gd name="connsiteX27" fmla="*/ 504993 w 687810"/>
                  <a:gd name="connsiteY27" fmla="*/ 324819 h 652810"/>
                  <a:gd name="connsiteX28" fmla="*/ 504993 w 687810"/>
                  <a:gd name="connsiteY28" fmla="*/ 292464 h 652810"/>
                  <a:gd name="connsiteX29" fmla="*/ 506262 w 687810"/>
                  <a:gd name="connsiteY29" fmla="*/ 283583 h 652810"/>
                  <a:gd name="connsiteX30" fmla="*/ 494208 w 687810"/>
                  <a:gd name="connsiteY30" fmla="*/ 265184 h 652810"/>
                  <a:gd name="connsiteX31" fmla="*/ 491036 w 687810"/>
                  <a:gd name="connsiteY31" fmla="*/ 262647 h 652810"/>
                  <a:gd name="connsiteX32" fmla="*/ 348293 w 687810"/>
                  <a:gd name="connsiteY32" fmla="*/ 262647 h 652810"/>
                  <a:gd name="connsiteX33" fmla="*/ 332432 w 687810"/>
                  <a:gd name="connsiteY33" fmla="*/ 289292 h 652810"/>
                  <a:gd name="connsiteX34" fmla="*/ 332432 w 687810"/>
                  <a:gd name="connsiteY34" fmla="*/ 324819 h 652810"/>
                  <a:gd name="connsiteX35" fmla="*/ 319744 w 687810"/>
                  <a:gd name="connsiteY35" fmla="*/ 324819 h 652810"/>
                  <a:gd name="connsiteX36" fmla="*/ 319744 w 687810"/>
                  <a:gd name="connsiteY36" fmla="*/ 286755 h 652810"/>
                  <a:gd name="connsiteX37" fmla="*/ 318475 w 687810"/>
                  <a:gd name="connsiteY37" fmla="*/ 284217 h 652810"/>
                  <a:gd name="connsiteX38" fmla="*/ 301346 w 687810"/>
                  <a:gd name="connsiteY38" fmla="*/ 265184 h 652810"/>
                  <a:gd name="connsiteX39" fmla="*/ 298174 w 687810"/>
                  <a:gd name="connsiteY39" fmla="*/ 262647 h 652810"/>
                  <a:gd name="connsiteX40" fmla="*/ 170023 w 687810"/>
                  <a:gd name="connsiteY40" fmla="*/ 262647 h 652810"/>
                  <a:gd name="connsiteX41" fmla="*/ 147184 w 687810"/>
                  <a:gd name="connsiteY41" fmla="*/ 286120 h 652810"/>
                  <a:gd name="connsiteX42" fmla="*/ 147184 w 687810"/>
                  <a:gd name="connsiteY42" fmla="*/ 413637 h 652810"/>
                  <a:gd name="connsiteX43" fmla="*/ 170023 w 687810"/>
                  <a:gd name="connsiteY43" fmla="*/ 437110 h 652810"/>
                  <a:gd name="connsiteX44" fmla="*/ 296271 w 687810"/>
                  <a:gd name="connsiteY44" fmla="*/ 437110 h 652810"/>
                  <a:gd name="connsiteX45" fmla="*/ 319110 w 687810"/>
                  <a:gd name="connsiteY45" fmla="*/ 413637 h 652810"/>
                  <a:gd name="connsiteX46" fmla="*/ 319110 w 687810"/>
                  <a:gd name="connsiteY46" fmla="*/ 386992 h 652810"/>
                  <a:gd name="connsiteX47" fmla="*/ 331163 w 687810"/>
                  <a:gd name="connsiteY47" fmla="*/ 386992 h 652810"/>
                  <a:gd name="connsiteX48" fmla="*/ 331163 w 687810"/>
                  <a:gd name="connsiteY48" fmla="*/ 416175 h 652810"/>
                  <a:gd name="connsiteX49" fmla="*/ 347024 w 687810"/>
                  <a:gd name="connsiteY49" fmla="*/ 436476 h 652810"/>
                  <a:gd name="connsiteX50" fmla="*/ 485326 w 687810"/>
                  <a:gd name="connsiteY50" fmla="*/ 436476 h 652810"/>
                  <a:gd name="connsiteX51" fmla="*/ 503724 w 687810"/>
                  <a:gd name="connsiteY51" fmla="*/ 416175 h 652810"/>
                  <a:gd name="connsiteX52" fmla="*/ 503724 w 687810"/>
                  <a:gd name="connsiteY52" fmla="*/ 386992 h 652810"/>
                  <a:gd name="connsiteX53" fmla="*/ 515778 w 687810"/>
                  <a:gd name="connsiteY53" fmla="*/ 386992 h 652810"/>
                  <a:gd name="connsiteX54" fmla="*/ 515778 w 687810"/>
                  <a:gd name="connsiteY54" fmla="*/ 415540 h 652810"/>
                  <a:gd name="connsiteX55" fmla="*/ 536079 w 687810"/>
                  <a:gd name="connsiteY55" fmla="*/ 436476 h 652810"/>
                  <a:gd name="connsiteX56" fmla="*/ 664865 w 687810"/>
                  <a:gd name="connsiteY56" fmla="*/ 436476 h 652810"/>
                  <a:gd name="connsiteX57" fmla="*/ 687703 w 687810"/>
                  <a:gd name="connsiteY57" fmla="*/ 413002 h 652810"/>
                  <a:gd name="connsiteX58" fmla="*/ 687703 w 687810"/>
                  <a:gd name="connsiteY58" fmla="*/ 285486 h 652810"/>
                  <a:gd name="connsiteX59" fmla="*/ 666133 w 687810"/>
                  <a:gd name="connsiteY59" fmla="*/ 262647 h 652810"/>
                  <a:gd name="connsiteX60" fmla="*/ 666133 w 687810"/>
                  <a:gd name="connsiteY60" fmla="*/ 262647 h 652810"/>
                  <a:gd name="connsiteX61" fmla="*/ 627434 w 687810"/>
                  <a:gd name="connsiteY61" fmla="*/ 324819 h 652810"/>
                  <a:gd name="connsiteX62" fmla="*/ 627434 w 687810"/>
                  <a:gd name="connsiteY62" fmla="*/ 374303 h 652810"/>
                  <a:gd name="connsiteX63" fmla="*/ 577950 w 687810"/>
                  <a:gd name="connsiteY63" fmla="*/ 374303 h 652810"/>
                  <a:gd name="connsiteX64" fmla="*/ 577950 w 687810"/>
                  <a:gd name="connsiteY64" fmla="*/ 324819 h 652810"/>
                  <a:gd name="connsiteX65" fmla="*/ 627434 w 687810"/>
                  <a:gd name="connsiteY65" fmla="*/ 324819 h 652810"/>
                  <a:gd name="connsiteX66" fmla="*/ 578584 w 687810"/>
                  <a:gd name="connsiteY66" fmla="*/ 399045 h 652810"/>
                  <a:gd name="connsiteX67" fmla="*/ 628069 w 687810"/>
                  <a:gd name="connsiteY67" fmla="*/ 399045 h 652810"/>
                  <a:gd name="connsiteX68" fmla="*/ 652811 w 687810"/>
                  <a:gd name="connsiteY68" fmla="*/ 374303 h 652810"/>
                  <a:gd name="connsiteX69" fmla="*/ 652811 w 687810"/>
                  <a:gd name="connsiteY69" fmla="*/ 324819 h 652810"/>
                  <a:gd name="connsiteX70" fmla="*/ 628069 w 687810"/>
                  <a:gd name="connsiteY70" fmla="*/ 300077 h 652810"/>
                  <a:gd name="connsiteX71" fmla="*/ 578584 w 687810"/>
                  <a:gd name="connsiteY71" fmla="*/ 300077 h 652810"/>
                  <a:gd name="connsiteX72" fmla="*/ 553843 w 687810"/>
                  <a:gd name="connsiteY72" fmla="*/ 324819 h 652810"/>
                  <a:gd name="connsiteX73" fmla="*/ 553843 w 687810"/>
                  <a:gd name="connsiteY73" fmla="*/ 374303 h 652810"/>
                  <a:gd name="connsiteX74" fmla="*/ 578584 w 687810"/>
                  <a:gd name="connsiteY74" fmla="*/ 399045 h 652810"/>
                  <a:gd name="connsiteX75" fmla="*/ 578584 w 687810"/>
                  <a:gd name="connsiteY75" fmla="*/ 399045 h 652810"/>
                  <a:gd name="connsiteX76" fmla="*/ 442820 w 687810"/>
                  <a:gd name="connsiteY76" fmla="*/ 374303 h 652810"/>
                  <a:gd name="connsiteX77" fmla="*/ 442820 w 687810"/>
                  <a:gd name="connsiteY77" fmla="*/ 374303 h 652810"/>
                  <a:gd name="connsiteX78" fmla="*/ 393336 w 687810"/>
                  <a:gd name="connsiteY78" fmla="*/ 374303 h 652810"/>
                  <a:gd name="connsiteX79" fmla="*/ 393336 w 687810"/>
                  <a:gd name="connsiteY79" fmla="*/ 324819 h 652810"/>
                  <a:gd name="connsiteX80" fmla="*/ 442186 w 687810"/>
                  <a:gd name="connsiteY80" fmla="*/ 324819 h 652810"/>
                  <a:gd name="connsiteX81" fmla="*/ 442186 w 687810"/>
                  <a:gd name="connsiteY81" fmla="*/ 374303 h 652810"/>
                  <a:gd name="connsiteX82" fmla="*/ 442820 w 687810"/>
                  <a:gd name="connsiteY82" fmla="*/ 299443 h 652810"/>
                  <a:gd name="connsiteX83" fmla="*/ 393970 w 687810"/>
                  <a:gd name="connsiteY83" fmla="*/ 299443 h 652810"/>
                  <a:gd name="connsiteX84" fmla="*/ 369228 w 687810"/>
                  <a:gd name="connsiteY84" fmla="*/ 324185 h 652810"/>
                  <a:gd name="connsiteX85" fmla="*/ 369228 w 687810"/>
                  <a:gd name="connsiteY85" fmla="*/ 373669 h 652810"/>
                  <a:gd name="connsiteX86" fmla="*/ 393970 w 687810"/>
                  <a:gd name="connsiteY86" fmla="*/ 398411 h 652810"/>
                  <a:gd name="connsiteX87" fmla="*/ 442820 w 687810"/>
                  <a:gd name="connsiteY87" fmla="*/ 398411 h 652810"/>
                  <a:gd name="connsiteX88" fmla="*/ 467562 w 687810"/>
                  <a:gd name="connsiteY88" fmla="*/ 373669 h 652810"/>
                  <a:gd name="connsiteX89" fmla="*/ 467562 w 687810"/>
                  <a:gd name="connsiteY89" fmla="*/ 324185 h 652810"/>
                  <a:gd name="connsiteX90" fmla="*/ 442820 w 687810"/>
                  <a:gd name="connsiteY90" fmla="*/ 299443 h 652810"/>
                  <a:gd name="connsiteX91" fmla="*/ 442820 w 687810"/>
                  <a:gd name="connsiteY91" fmla="*/ 299443 h 652810"/>
                  <a:gd name="connsiteX92" fmla="*/ 208722 w 687810"/>
                  <a:gd name="connsiteY92" fmla="*/ 374303 h 652810"/>
                  <a:gd name="connsiteX93" fmla="*/ 208722 w 687810"/>
                  <a:gd name="connsiteY93" fmla="*/ 324819 h 652810"/>
                  <a:gd name="connsiteX94" fmla="*/ 258206 w 687810"/>
                  <a:gd name="connsiteY94" fmla="*/ 324819 h 652810"/>
                  <a:gd name="connsiteX95" fmla="*/ 258206 w 687810"/>
                  <a:gd name="connsiteY95" fmla="*/ 374303 h 652810"/>
                  <a:gd name="connsiteX96" fmla="*/ 208722 w 687810"/>
                  <a:gd name="connsiteY96" fmla="*/ 374303 h 652810"/>
                  <a:gd name="connsiteX97" fmla="*/ 258206 w 687810"/>
                  <a:gd name="connsiteY97" fmla="*/ 299443 h 652810"/>
                  <a:gd name="connsiteX98" fmla="*/ 208722 w 687810"/>
                  <a:gd name="connsiteY98" fmla="*/ 299443 h 652810"/>
                  <a:gd name="connsiteX99" fmla="*/ 183980 w 687810"/>
                  <a:gd name="connsiteY99" fmla="*/ 324185 h 652810"/>
                  <a:gd name="connsiteX100" fmla="*/ 183980 w 687810"/>
                  <a:gd name="connsiteY100" fmla="*/ 373669 h 652810"/>
                  <a:gd name="connsiteX101" fmla="*/ 208722 w 687810"/>
                  <a:gd name="connsiteY101" fmla="*/ 398411 h 652810"/>
                  <a:gd name="connsiteX102" fmla="*/ 258206 w 687810"/>
                  <a:gd name="connsiteY102" fmla="*/ 398411 h 652810"/>
                  <a:gd name="connsiteX103" fmla="*/ 282948 w 687810"/>
                  <a:gd name="connsiteY103" fmla="*/ 373669 h 652810"/>
                  <a:gd name="connsiteX104" fmla="*/ 282948 w 687810"/>
                  <a:gd name="connsiteY104" fmla="*/ 324185 h 652810"/>
                  <a:gd name="connsiteX105" fmla="*/ 258206 w 687810"/>
                  <a:gd name="connsiteY105" fmla="*/ 299443 h 652810"/>
                  <a:gd name="connsiteX106" fmla="*/ 258206 w 687810"/>
                  <a:gd name="connsiteY106" fmla="*/ 299443 h 652810"/>
                  <a:gd name="connsiteX107" fmla="*/ 220776 w 687810"/>
                  <a:gd name="connsiteY107" fmla="*/ 26011 h 652810"/>
                  <a:gd name="connsiteX108" fmla="*/ 418078 w 687810"/>
                  <a:gd name="connsiteY108" fmla="*/ 94527 h 652810"/>
                  <a:gd name="connsiteX109" fmla="*/ 220776 w 687810"/>
                  <a:gd name="connsiteY109" fmla="*/ 163044 h 652810"/>
                  <a:gd name="connsiteX110" fmla="*/ 23473 w 687810"/>
                  <a:gd name="connsiteY110" fmla="*/ 94527 h 652810"/>
                  <a:gd name="connsiteX111" fmla="*/ 220776 w 687810"/>
                  <a:gd name="connsiteY111" fmla="*/ 26011 h 652810"/>
                  <a:gd name="connsiteX112" fmla="*/ 220776 w 687810"/>
                  <a:gd name="connsiteY112" fmla="*/ 26011 h 652810"/>
                  <a:gd name="connsiteX113" fmla="*/ 418078 w 687810"/>
                  <a:gd name="connsiteY113" fmla="*/ 559552 h 652810"/>
                  <a:gd name="connsiteX114" fmla="*/ 220776 w 687810"/>
                  <a:gd name="connsiteY114" fmla="*/ 629337 h 652810"/>
                  <a:gd name="connsiteX115" fmla="*/ 23473 w 687810"/>
                  <a:gd name="connsiteY115" fmla="*/ 559552 h 652810"/>
                  <a:gd name="connsiteX116" fmla="*/ 23473 w 687810"/>
                  <a:gd name="connsiteY116" fmla="*/ 453605 h 652810"/>
                  <a:gd name="connsiteX117" fmla="*/ 215066 w 687810"/>
                  <a:gd name="connsiteY117" fmla="*/ 509433 h 652810"/>
                  <a:gd name="connsiteX118" fmla="*/ 367959 w 687810"/>
                  <a:gd name="connsiteY118" fmla="*/ 484691 h 652810"/>
                  <a:gd name="connsiteX119" fmla="*/ 357809 w 687810"/>
                  <a:gd name="connsiteY119" fmla="*/ 461852 h 652810"/>
                  <a:gd name="connsiteX120" fmla="*/ 215066 w 687810"/>
                  <a:gd name="connsiteY120" fmla="*/ 484057 h 652810"/>
                  <a:gd name="connsiteX121" fmla="*/ 23473 w 687810"/>
                  <a:gd name="connsiteY121" fmla="*/ 415540 h 652810"/>
                  <a:gd name="connsiteX122" fmla="*/ 23473 w 687810"/>
                  <a:gd name="connsiteY122" fmla="*/ 293733 h 652810"/>
                  <a:gd name="connsiteX123" fmla="*/ 123076 w 687810"/>
                  <a:gd name="connsiteY123" fmla="*/ 339411 h 652810"/>
                  <a:gd name="connsiteX124" fmla="*/ 127517 w 687810"/>
                  <a:gd name="connsiteY124" fmla="*/ 314669 h 652810"/>
                  <a:gd name="connsiteX125" fmla="*/ 23473 w 687810"/>
                  <a:gd name="connsiteY125" fmla="*/ 254399 h 652810"/>
                  <a:gd name="connsiteX126" fmla="*/ 23473 w 687810"/>
                  <a:gd name="connsiteY126" fmla="*/ 137668 h 652810"/>
                  <a:gd name="connsiteX127" fmla="*/ 220776 w 687810"/>
                  <a:gd name="connsiteY127" fmla="*/ 186517 h 652810"/>
                  <a:gd name="connsiteX128" fmla="*/ 418078 w 687810"/>
                  <a:gd name="connsiteY128" fmla="*/ 137668 h 652810"/>
                  <a:gd name="connsiteX129" fmla="*/ 418078 w 687810"/>
                  <a:gd name="connsiteY129" fmla="*/ 248690 h 652810"/>
                  <a:gd name="connsiteX130" fmla="*/ 442820 w 687810"/>
                  <a:gd name="connsiteY130" fmla="*/ 248690 h 652810"/>
                  <a:gd name="connsiteX131" fmla="*/ 442820 w 687810"/>
                  <a:gd name="connsiteY131" fmla="*/ 86915 h 652810"/>
                  <a:gd name="connsiteX132" fmla="*/ 442186 w 687810"/>
                  <a:gd name="connsiteY132" fmla="*/ 86915 h 652810"/>
                  <a:gd name="connsiteX133" fmla="*/ 221410 w 687810"/>
                  <a:gd name="connsiteY133" fmla="*/ 0 h 652810"/>
                  <a:gd name="connsiteX134" fmla="*/ 635 w 687810"/>
                  <a:gd name="connsiteY134" fmla="*/ 86915 h 652810"/>
                  <a:gd name="connsiteX135" fmla="*/ 0 w 687810"/>
                  <a:gd name="connsiteY135" fmla="*/ 86915 h 652810"/>
                  <a:gd name="connsiteX136" fmla="*/ 0 w 687810"/>
                  <a:gd name="connsiteY136" fmla="*/ 558283 h 652810"/>
                  <a:gd name="connsiteX137" fmla="*/ 222044 w 687810"/>
                  <a:gd name="connsiteY137" fmla="*/ 652810 h 652810"/>
                  <a:gd name="connsiteX138" fmla="*/ 444089 w 687810"/>
                  <a:gd name="connsiteY138" fmla="*/ 558283 h 652810"/>
                  <a:gd name="connsiteX139" fmla="*/ 444089 w 687810"/>
                  <a:gd name="connsiteY139" fmla="*/ 459949 h 652810"/>
                  <a:gd name="connsiteX140" fmla="*/ 419347 w 687810"/>
                  <a:gd name="connsiteY140" fmla="*/ 459949 h 652810"/>
                  <a:gd name="connsiteX141" fmla="*/ 419347 w 687810"/>
                  <a:gd name="connsiteY141" fmla="*/ 559552 h 65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87810" h="652810">
                    <a:moveTo>
                      <a:pt x="664865" y="411734"/>
                    </a:moveTo>
                    <a:lnTo>
                      <a:pt x="541789" y="411734"/>
                    </a:lnTo>
                    <a:lnTo>
                      <a:pt x="541789" y="362249"/>
                    </a:lnTo>
                    <a:lnTo>
                      <a:pt x="480250" y="362249"/>
                    </a:lnTo>
                    <a:lnTo>
                      <a:pt x="480250" y="411734"/>
                    </a:lnTo>
                    <a:lnTo>
                      <a:pt x="357175" y="411734"/>
                    </a:lnTo>
                    <a:lnTo>
                      <a:pt x="357175" y="362249"/>
                    </a:lnTo>
                    <a:lnTo>
                      <a:pt x="295637" y="362249"/>
                    </a:lnTo>
                    <a:lnTo>
                      <a:pt x="295637" y="411734"/>
                    </a:lnTo>
                    <a:lnTo>
                      <a:pt x="172560" y="411734"/>
                    </a:lnTo>
                    <a:lnTo>
                      <a:pt x="172560" y="287389"/>
                    </a:lnTo>
                    <a:lnTo>
                      <a:pt x="290561" y="287389"/>
                    </a:lnTo>
                    <a:cubicBezTo>
                      <a:pt x="292464" y="289292"/>
                      <a:pt x="294368" y="291195"/>
                      <a:pt x="295637" y="292464"/>
                    </a:cubicBezTo>
                    <a:lnTo>
                      <a:pt x="295637" y="349561"/>
                    </a:lnTo>
                    <a:lnTo>
                      <a:pt x="357175" y="349561"/>
                    </a:lnTo>
                    <a:lnTo>
                      <a:pt x="357175" y="289292"/>
                    </a:lnTo>
                    <a:cubicBezTo>
                      <a:pt x="357175" y="288658"/>
                      <a:pt x="357175" y="288023"/>
                      <a:pt x="357175" y="287389"/>
                    </a:cubicBezTo>
                    <a:lnTo>
                      <a:pt x="480250" y="287389"/>
                    </a:lnTo>
                    <a:lnTo>
                      <a:pt x="480250" y="349561"/>
                    </a:lnTo>
                    <a:lnTo>
                      <a:pt x="541789" y="349561"/>
                    </a:lnTo>
                    <a:lnTo>
                      <a:pt x="541789" y="287389"/>
                    </a:lnTo>
                    <a:lnTo>
                      <a:pt x="664865" y="287389"/>
                    </a:lnTo>
                    <a:lnTo>
                      <a:pt x="664865" y="411734"/>
                    </a:lnTo>
                    <a:close/>
                    <a:moveTo>
                      <a:pt x="666133" y="262647"/>
                    </a:moveTo>
                    <a:lnTo>
                      <a:pt x="539885" y="262647"/>
                    </a:lnTo>
                    <a:cubicBezTo>
                      <a:pt x="527197" y="262647"/>
                      <a:pt x="517046" y="273432"/>
                      <a:pt x="517046" y="286120"/>
                    </a:cubicBezTo>
                    <a:lnTo>
                      <a:pt x="517046" y="324819"/>
                    </a:lnTo>
                    <a:lnTo>
                      <a:pt x="504993" y="324819"/>
                    </a:lnTo>
                    <a:lnTo>
                      <a:pt x="504993" y="292464"/>
                    </a:lnTo>
                    <a:cubicBezTo>
                      <a:pt x="506262" y="289927"/>
                      <a:pt x="506262" y="286755"/>
                      <a:pt x="506262" y="283583"/>
                    </a:cubicBezTo>
                    <a:cubicBezTo>
                      <a:pt x="504993" y="274066"/>
                      <a:pt x="496745" y="267088"/>
                      <a:pt x="494208" y="265184"/>
                    </a:cubicBezTo>
                    <a:lnTo>
                      <a:pt x="491036" y="262647"/>
                    </a:lnTo>
                    <a:lnTo>
                      <a:pt x="348293" y="262647"/>
                    </a:lnTo>
                    <a:cubicBezTo>
                      <a:pt x="342583" y="262647"/>
                      <a:pt x="332432" y="265819"/>
                      <a:pt x="332432" y="289292"/>
                    </a:cubicBezTo>
                    <a:lnTo>
                      <a:pt x="332432" y="324819"/>
                    </a:lnTo>
                    <a:lnTo>
                      <a:pt x="319744" y="324819"/>
                    </a:lnTo>
                    <a:lnTo>
                      <a:pt x="319744" y="286755"/>
                    </a:lnTo>
                    <a:lnTo>
                      <a:pt x="318475" y="284217"/>
                    </a:lnTo>
                    <a:cubicBezTo>
                      <a:pt x="314669" y="275969"/>
                      <a:pt x="304518" y="267722"/>
                      <a:pt x="301346" y="265184"/>
                    </a:cubicBezTo>
                    <a:lnTo>
                      <a:pt x="298174" y="262647"/>
                    </a:lnTo>
                    <a:lnTo>
                      <a:pt x="170023" y="262647"/>
                    </a:lnTo>
                    <a:cubicBezTo>
                      <a:pt x="157335" y="262647"/>
                      <a:pt x="147184" y="273432"/>
                      <a:pt x="147184" y="286120"/>
                    </a:cubicBezTo>
                    <a:lnTo>
                      <a:pt x="147184" y="413637"/>
                    </a:lnTo>
                    <a:cubicBezTo>
                      <a:pt x="147184" y="426325"/>
                      <a:pt x="157335" y="437110"/>
                      <a:pt x="170023" y="437110"/>
                    </a:cubicBezTo>
                    <a:lnTo>
                      <a:pt x="296271" y="437110"/>
                    </a:lnTo>
                    <a:cubicBezTo>
                      <a:pt x="308959" y="437110"/>
                      <a:pt x="319110" y="426325"/>
                      <a:pt x="319110" y="413637"/>
                    </a:cubicBezTo>
                    <a:lnTo>
                      <a:pt x="319110" y="386992"/>
                    </a:lnTo>
                    <a:lnTo>
                      <a:pt x="331163" y="386992"/>
                    </a:lnTo>
                    <a:lnTo>
                      <a:pt x="331163" y="416175"/>
                    </a:lnTo>
                    <a:cubicBezTo>
                      <a:pt x="331163" y="432035"/>
                      <a:pt x="341314" y="436476"/>
                      <a:pt x="347024" y="436476"/>
                    </a:cubicBezTo>
                    <a:lnTo>
                      <a:pt x="485326" y="436476"/>
                    </a:lnTo>
                    <a:cubicBezTo>
                      <a:pt x="494208" y="436476"/>
                      <a:pt x="503724" y="429497"/>
                      <a:pt x="503724" y="416175"/>
                    </a:cubicBezTo>
                    <a:lnTo>
                      <a:pt x="503724" y="386992"/>
                    </a:lnTo>
                    <a:lnTo>
                      <a:pt x="515778" y="386992"/>
                    </a:lnTo>
                    <a:lnTo>
                      <a:pt x="515778" y="415540"/>
                    </a:lnTo>
                    <a:cubicBezTo>
                      <a:pt x="515143" y="425691"/>
                      <a:pt x="523390" y="433938"/>
                      <a:pt x="536079" y="436476"/>
                    </a:cubicBezTo>
                    <a:lnTo>
                      <a:pt x="664865" y="436476"/>
                    </a:lnTo>
                    <a:cubicBezTo>
                      <a:pt x="677553" y="436476"/>
                      <a:pt x="687703" y="425691"/>
                      <a:pt x="687703" y="413002"/>
                    </a:cubicBezTo>
                    <a:lnTo>
                      <a:pt x="687703" y="285486"/>
                    </a:lnTo>
                    <a:cubicBezTo>
                      <a:pt x="688972" y="272797"/>
                      <a:pt x="678822" y="262647"/>
                      <a:pt x="666133" y="262647"/>
                    </a:cubicBezTo>
                    <a:lnTo>
                      <a:pt x="666133" y="262647"/>
                    </a:lnTo>
                    <a:close/>
                    <a:moveTo>
                      <a:pt x="627434" y="324819"/>
                    </a:moveTo>
                    <a:lnTo>
                      <a:pt x="627434" y="374303"/>
                    </a:lnTo>
                    <a:lnTo>
                      <a:pt x="577950" y="374303"/>
                    </a:lnTo>
                    <a:lnTo>
                      <a:pt x="577950" y="324819"/>
                    </a:lnTo>
                    <a:lnTo>
                      <a:pt x="627434" y="324819"/>
                    </a:lnTo>
                    <a:close/>
                    <a:moveTo>
                      <a:pt x="578584" y="399045"/>
                    </a:moveTo>
                    <a:lnTo>
                      <a:pt x="628069" y="399045"/>
                    </a:lnTo>
                    <a:cubicBezTo>
                      <a:pt x="641391" y="399045"/>
                      <a:pt x="652811" y="387626"/>
                      <a:pt x="652811" y="374303"/>
                    </a:cubicBezTo>
                    <a:lnTo>
                      <a:pt x="652811" y="324819"/>
                    </a:lnTo>
                    <a:cubicBezTo>
                      <a:pt x="652811" y="310862"/>
                      <a:pt x="642026" y="300077"/>
                      <a:pt x="628069" y="300077"/>
                    </a:cubicBezTo>
                    <a:lnTo>
                      <a:pt x="578584" y="300077"/>
                    </a:lnTo>
                    <a:cubicBezTo>
                      <a:pt x="565262" y="300077"/>
                      <a:pt x="553843" y="311496"/>
                      <a:pt x="553843" y="324819"/>
                    </a:cubicBezTo>
                    <a:lnTo>
                      <a:pt x="553843" y="374303"/>
                    </a:lnTo>
                    <a:cubicBezTo>
                      <a:pt x="553843" y="388261"/>
                      <a:pt x="564627" y="399045"/>
                      <a:pt x="578584" y="399045"/>
                    </a:cubicBezTo>
                    <a:lnTo>
                      <a:pt x="578584" y="399045"/>
                    </a:lnTo>
                    <a:close/>
                    <a:moveTo>
                      <a:pt x="442820" y="374303"/>
                    </a:moveTo>
                    <a:cubicBezTo>
                      <a:pt x="442820" y="374303"/>
                      <a:pt x="442820" y="374303"/>
                      <a:pt x="442820" y="374303"/>
                    </a:cubicBezTo>
                    <a:lnTo>
                      <a:pt x="393336" y="374303"/>
                    </a:lnTo>
                    <a:lnTo>
                      <a:pt x="393336" y="324819"/>
                    </a:lnTo>
                    <a:lnTo>
                      <a:pt x="442186" y="324819"/>
                    </a:lnTo>
                    <a:lnTo>
                      <a:pt x="442186" y="374303"/>
                    </a:lnTo>
                    <a:close/>
                    <a:moveTo>
                      <a:pt x="442820" y="299443"/>
                    </a:moveTo>
                    <a:lnTo>
                      <a:pt x="393970" y="299443"/>
                    </a:lnTo>
                    <a:cubicBezTo>
                      <a:pt x="380013" y="299443"/>
                      <a:pt x="369228" y="310862"/>
                      <a:pt x="369228" y="324185"/>
                    </a:cubicBezTo>
                    <a:lnTo>
                      <a:pt x="369228" y="373669"/>
                    </a:lnTo>
                    <a:cubicBezTo>
                      <a:pt x="369228" y="387626"/>
                      <a:pt x="380648" y="398411"/>
                      <a:pt x="393970" y="398411"/>
                    </a:cubicBezTo>
                    <a:lnTo>
                      <a:pt x="442820" y="398411"/>
                    </a:lnTo>
                    <a:cubicBezTo>
                      <a:pt x="456777" y="398411"/>
                      <a:pt x="467562" y="386992"/>
                      <a:pt x="467562" y="373669"/>
                    </a:cubicBezTo>
                    <a:lnTo>
                      <a:pt x="467562" y="324185"/>
                    </a:lnTo>
                    <a:cubicBezTo>
                      <a:pt x="467562" y="310862"/>
                      <a:pt x="456143" y="299443"/>
                      <a:pt x="442820" y="299443"/>
                    </a:cubicBezTo>
                    <a:lnTo>
                      <a:pt x="442820" y="299443"/>
                    </a:lnTo>
                    <a:close/>
                    <a:moveTo>
                      <a:pt x="208722" y="374303"/>
                    </a:moveTo>
                    <a:lnTo>
                      <a:pt x="208722" y="324819"/>
                    </a:lnTo>
                    <a:lnTo>
                      <a:pt x="258206" y="324819"/>
                    </a:lnTo>
                    <a:lnTo>
                      <a:pt x="258206" y="374303"/>
                    </a:lnTo>
                    <a:lnTo>
                      <a:pt x="208722" y="374303"/>
                    </a:lnTo>
                    <a:close/>
                    <a:moveTo>
                      <a:pt x="258206" y="299443"/>
                    </a:moveTo>
                    <a:lnTo>
                      <a:pt x="208722" y="299443"/>
                    </a:lnTo>
                    <a:cubicBezTo>
                      <a:pt x="195399" y="299443"/>
                      <a:pt x="183980" y="310862"/>
                      <a:pt x="183980" y="324185"/>
                    </a:cubicBezTo>
                    <a:lnTo>
                      <a:pt x="183980" y="373669"/>
                    </a:lnTo>
                    <a:cubicBezTo>
                      <a:pt x="183980" y="387626"/>
                      <a:pt x="194765" y="398411"/>
                      <a:pt x="208722" y="398411"/>
                    </a:cubicBezTo>
                    <a:lnTo>
                      <a:pt x="258206" y="398411"/>
                    </a:lnTo>
                    <a:cubicBezTo>
                      <a:pt x="271529" y="398411"/>
                      <a:pt x="282948" y="386992"/>
                      <a:pt x="282948" y="373669"/>
                    </a:cubicBezTo>
                    <a:lnTo>
                      <a:pt x="282948" y="324185"/>
                    </a:lnTo>
                    <a:cubicBezTo>
                      <a:pt x="282948" y="310862"/>
                      <a:pt x="271529" y="299443"/>
                      <a:pt x="258206" y="299443"/>
                    </a:cubicBezTo>
                    <a:lnTo>
                      <a:pt x="258206" y="299443"/>
                    </a:lnTo>
                    <a:close/>
                    <a:moveTo>
                      <a:pt x="220776" y="26011"/>
                    </a:moveTo>
                    <a:cubicBezTo>
                      <a:pt x="336873" y="26011"/>
                      <a:pt x="418078" y="62172"/>
                      <a:pt x="418078" y="94527"/>
                    </a:cubicBezTo>
                    <a:cubicBezTo>
                      <a:pt x="418078" y="126883"/>
                      <a:pt x="336873" y="163044"/>
                      <a:pt x="220776" y="163044"/>
                    </a:cubicBezTo>
                    <a:cubicBezTo>
                      <a:pt x="104678" y="163044"/>
                      <a:pt x="23473" y="126883"/>
                      <a:pt x="23473" y="94527"/>
                    </a:cubicBezTo>
                    <a:cubicBezTo>
                      <a:pt x="24108" y="62172"/>
                      <a:pt x="104678" y="26011"/>
                      <a:pt x="220776" y="26011"/>
                    </a:cubicBezTo>
                    <a:lnTo>
                      <a:pt x="220776" y="26011"/>
                    </a:lnTo>
                    <a:close/>
                    <a:moveTo>
                      <a:pt x="418078" y="559552"/>
                    </a:moveTo>
                    <a:cubicBezTo>
                      <a:pt x="418078" y="592541"/>
                      <a:pt x="336873" y="629337"/>
                      <a:pt x="220776" y="629337"/>
                    </a:cubicBezTo>
                    <a:cubicBezTo>
                      <a:pt x="104678" y="629337"/>
                      <a:pt x="23473" y="592541"/>
                      <a:pt x="23473" y="559552"/>
                    </a:cubicBezTo>
                    <a:lnTo>
                      <a:pt x="23473" y="453605"/>
                    </a:lnTo>
                    <a:cubicBezTo>
                      <a:pt x="62807" y="486595"/>
                      <a:pt x="136399" y="509433"/>
                      <a:pt x="215066" y="509433"/>
                    </a:cubicBezTo>
                    <a:cubicBezTo>
                      <a:pt x="314034" y="509433"/>
                      <a:pt x="366056" y="485960"/>
                      <a:pt x="367959" y="484691"/>
                    </a:cubicBezTo>
                    <a:lnTo>
                      <a:pt x="357809" y="461852"/>
                    </a:lnTo>
                    <a:cubicBezTo>
                      <a:pt x="357175" y="461852"/>
                      <a:pt x="308959" y="484057"/>
                      <a:pt x="215066" y="484057"/>
                    </a:cubicBezTo>
                    <a:cubicBezTo>
                      <a:pt x="119270" y="484057"/>
                      <a:pt x="42506" y="449164"/>
                      <a:pt x="23473" y="415540"/>
                    </a:cubicBezTo>
                    <a:lnTo>
                      <a:pt x="23473" y="293733"/>
                    </a:lnTo>
                    <a:cubicBezTo>
                      <a:pt x="46947" y="315303"/>
                      <a:pt x="83108" y="331798"/>
                      <a:pt x="123076" y="339411"/>
                    </a:cubicBezTo>
                    <a:lnTo>
                      <a:pt x="127517" y="314669"/>
                    </a:lnTo>
                    <a:cubicBezTo>
                      <a:pt x="71689" y="304518"/>
                      <a:pt x="34893" y="276604"/>
                      <a:pt x="23473" y="254399"/>
                    </a:cubicBezTo>
                    <a:lnTo>
                      <a:pt x="23473" y="137668"/>
                    </a:lnTo>
                    <a:cubicBezTo>
                      <a:pt x="62807" y="169388"/>
                      <a:pt x="143377" y="186517"/>
                      <a:pt x="220776" y="186517"/>
                    </a:cubicBezTo>
                    <a:cubicBezTo>
                      <a:pt x="298174" y="186517"/>
                      <a:pt x="378744" y="169388"/>
                      <a:pt x="418078" y="137668"/>
                    </a:cubicBezTo>
                    <a:lnTo>
                      <a:pt x="418078" y="248690"/>
                    </a:lnTo>
                    <a:lnTo>
                      <a:pt x="442820" y="248690"/>
                    </a:lnTo>
                    <a:lnTo>
                      <a:pt x="442820" y="86915"/>
                    </a:lnTo>
                    <a:lnTo>
                      <a:pt x="442186" y="86915"/>
                    </a:lnTo>
                    <a:cubicBezTo>
                      <a:pt x="434573" y="30452"/>
                      <a:pt x="324819" y="0"/>
                      <a:pt x="221410" y="0"/>
                    </a:cubicBezTo>
                    <a:cubicBezTo>
                      <a:pt x="118001" y="0"/>
                      <a:pt x="8248" y="30452"/>
                      <a:pt x="635" y="86915"/>
                    </a:cubicBezTo>
                    <a:lnTo>
                      <a:pt x="0" y="86915"/>
                    </a:lnTo>
                    <a:lnTo>
                      <a:pt x="0" y="558283"/>
                    </a:lnTo>
                    <a:cubicBezTo>
                      <a:pt x="0" y="612208"/>
                      <a:pt x="95162" y="652810"/>
                      <a:pt x="222044" y="652810"/>
                    </a:cubicBezTo>
                    <a:cubicBezTo>
                      <a:pt x="348293" y="652810"/>
                      <a:pt x="444089" y="612208"/>
                      <a:pt x="444089" y="558283"/>
                    </a:cubicBezTo>
                    <a:lnTo>
                      <a:pt x="444089" y="459949"/>
                    </a:lnTo>
                    <a:lnTo>
                      <a:pt x="419347" y="459949"/>
                    </a:lnTo>
                    <a:lnTo>
                      <a:pt x="419347" y="559552"/>
                    </a:lnTo>
                    <a:close/>
                  </a:path>
                </a:pathLst>
              </a:custGeom>
              <a:solidFill>
                <a:srgbClr val="FBD8BF"/>
              </a:solidFill>
              <a:ln w="27432" cap="flat">
                <a:noFill/>
                <a:prstDash val="solid"/>
                <a:round/>
              </a:ln>
            </p:spPr>
            <p:txBody>
              <a:bodyPr lIns="0" tIns="0" rIns="0" bIns="0" rtlCol="0" anchor="ctr"/>
              <a:lstStyle/>
              <a:p>
                <a:pPr algn="ctr" defTabSz="634975">
                  <a:defRPr/>
                </a:pPr>
                <a:endParaRPr lang="en-US" sz="1185" kern="0">
                  <a:solidFill>
                    <a:srgbClr val="03023F"/>
                  </a:solidFill>
                  <a:latin typeface="Amazon Ember" panose="020F0502020204030204"/>
                  <a:ea typeface="Amazon Ember" panose="020B0603020204020204" pitchFamily="34" charset="0"/>
                  <a:cs typeface="Amazon Ember" panose="020B0603020204020204" pitchFamily="34" charset="0"/>
                </a:endParaRPr>
              </a:p>
            </p:txBody>
          </p:sp>
          <p:sp>
            <p:nvSpPr>
              <p:cNvPr id="64" name="Title 1">
                <a:extLst>
                  <a:ext uri="{FF2B5EF4-FFF2-40B4-BE49-F238E27FC236}">
                    <a16:creationId xmlns:a16="http://schemas.microsoft.com/office/drawing/2014/main" id="{AE6C4FA6-10AA-49DE-A6DC-3516504F7233}"/>
                  </a:ext>
                </a:extLst>
              </p:cNvPr>
              <p:cNvSpPr txBox="1">
                <a:spLocks/>
              </p:cNvSpPr>
              <p:nvPr/>
            </p:nvSpPr>
            <p:spPr>
              <a:xfrm>
                <a:off x="10213952" y="4455442"/>
                <a:ext cx="1371600" cy="182880"/>
              </a:xfrm>
              <a:prstGeom prst="rect">
                <a:avLst/>
              </a:prstGeom>
            </p:spPr>
            <p:txBody>
              <a:bodyPr lIns="0" tIns="0" rIns="0" bIns="0">
                <a:noAutofit/>
              </a:bodyPr>
              <a:lstStyle>
                <a:defPPr>
                  <a:defRPr lang="en-US"/>
                </a:defPPr>
                <a:lvl1pPr marL="63500" indent="-63500" algn="ctr" defTabSz="1121864" eaLnBrk="1" latinLnBrk="0" hangingPunct="1">
                  <a:lnSpc>
                    <a:spcPct val="87000"/>
                  </a:lnSpc>
                  <a:spcBef>
                    <a:spcPts val="0"/>
                  </a:spcBef>
                  <a:spcAft>
                    <a:spcPts val="614"/>
                  </a:spcAft>
                  <a:buSzPct val="90000"/>
                  <a:buFontTx/>
                  <a:buChar char="​"/>
                  <a:tabLst>
                    <a:tab pos="6456363" algn="l"/>
                  </a:tabLst>
                  <a:defRPr sz="1600" cap="all" spc="300">
                    <a:solidFill>
                      <a:srgbClr val="1BA9F6"/>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fontAlgn="base">
                  <a:lnSpc>
                    <a:spcPct val="100000"/>
                  </a:lnSpc>
                  <a:spcAft>
                    <a:spcPts val="0"/>
                  </a:spcAft>
                  <a:defRPr/>
                </a:pPr>
                <a:r>
                  <a:rPr lang="en-US" sz="1000" kern="0" cap="none" spc="0" dirty="0">
                    <a:solidFill>
                      <a:srgbClr val="FFFFFF"/>
                    </a:solidFill>
                  </a:rPr>
                  <a:t>Amazon  QLDB</a:t>
                </a:r>
              </a:p>
            </p:txBody>
          </p:sp>
        </p:grpSp>
        <p:grpSp>
          <p:nvGrpSpPr>
            <p:cNvPr id="18" name="Group 17">
              <a:extLst>
                <a:ext uri="{FF2B5EF4-FFF2-40B4-BE49-F238E27FC236}">
                  <a16:creationId xmlns:a16="http://schemas.microsoft.com/office/drawing/2014/main" id="{D678E423-F04E-4163-A919-DF50DB43D4E8}"/>
                </a:ext>
              </a:extLst>
            </p:cNvPr>
            <p:cNvGrpSpPr/>
            <p:nvPr/>
          </p:nvGrpSpPr>
          <p:grpSpPr>
            <a:xfrm>
              <a:off x="5334659" y="3686877"/>
              <a:ext cx="1371600" cy="951449"/>
              <a:chOff x="5334659" y="3686877"/>
              <a:chExt cx="1371600" cy="951449"/>
            </a:xfrm>
          </p:grpSpPr>
          <p:sp>
            <p:nvSpPr>
              <p:cNvPr id="65" name="Title 1">
                <a:extLst>
                  <a:ext uri="{FF2B5EF4-FFF2-40B4-BE49-F238E27FC236}">
                    <a16:creationId xmlns:a16="http://schemas.microsoft.com/office/drawing/2014/main" id="{D885FA6C-C6EB-4EE6-B49E-A69549DB941F}"/>
                  </a:ext>
                </a:extLst>
              </p:cNvPr>
              <p:cNvSpPr txBox="1">
                <a:spLocks/>
              </p:cNvSpPr>
              <p:nvPr/>
            </p:nvSpPr>
            <p:spPr>
              <a:xfrm>
                <a:off x="5334659" y="3686877"/>
                <a:ext cx="1371600" cy="182880"/>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8" fontAlgn="base">
                  <a:spcAft>
                    <a:spcPct val="0"/>
                  </a:spcAft>
                  <a:defRPr/>
                </a:pPr>
                <a:r>
                  <a:rPr lang="en-US" sz="1000"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rPr>
                  <a:t>TIME-SERIES</a:t>
                </a:r>
                <a:endParaRPr lang="en-US" sz="948"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6" name="Freeform: Shape 67">
                <a:extLst>
                  <a:ext uri="{FF2B5EF4-FFF2-40B4-BE49-F238E27FC236}">
                    <a16:creationId xmlns:a16="http://schemas.microsoft.com/office/drawing/2014/main" id="{63EE99FB-B6FC-4286-815E-01A0990AFA6B}"/>
                  </a:ext>
                </a:extLst>
              </p:cNvPr>
              <p:cNvSpPr/>
              <p:nvPr/>
            </p:nvSpPr>
            <p:spPr>
              <a:xfrm>
                <a:off x="5817807" y="3952635"/>
                <a:ext cx="405305" cy="436924"/>
              </a:xfrm>
              <a:custGeom>
                <a:avLst/>
                <a:gdLst>
                  <a:gd name="connsiteX0" fmla="*/ 564627 w 626165"/>
                  <a:gd name="connsiteY0" fmla="*/ 485326 h 675015"/>
                  <a:gd name="connsiteX1" fmla="*/ 579853 w 626165"/>
                  <a:gd name="connsiteY1" fmla="*/ 469465 h 675015"/>
                  <a:gd name="connsiteX2" fmla="*/ 508164 w 626165"/>
                  <a:gd name="connsiteY2" fmla="*/ 469465 h 675015"/>
                  <a:gd name="connsiteX3" fmla="*/ 489132 w 626165"/>
                  <a:gd name="connsiteY3" fmla="*/ 450433 h 675015"/>
                  <a:gd name="connsiteX4" fmla="*/ 452971 w 626165"/>
                  <a:gd name="connsiteY4" fmla="*/ 486595 h 675015"/>
                  <a:gd name="connsiteX5" fmla="*/ 348927 w 626165"/>
                  <a:gd name="connsiteY5" fmla="*/ 381916 h 675015"/>
                  <a:gd name="connsiteX6" fmla="*/ 366057 w 626165"/>
                  <a:gd name="connsiteY6" fmla="*/ 364787 h 675015"/>
                  <a:gd name="connsiteX7" fmla="*/ 452971 w 626165"/>
                  <a:gd name="connsiteY7" fmla="*/ 452971 h 675015"/>
                  <a:gd name="connsiteX8" fmla="*/ 489132 w 626165"/>
                  <a:gd name="connsiteY8" fmla="*/ 416809 h 675015"/>
                  <a:gd name="connsiteX9" fmla="*/ 518316 w 626165"/>
                  <a:gd name="connsiteY9" fmla="*/ 445992 h 675015"/>
                  <a:gd name="connsiteX10" fmla="*/ 579853 w 626165"/>
                  <a:gd name="connsiteY10" fmla="*/ 445992 h 675015"/>
                  <a:gd name="connsiteX11" fmla="*/ 564627 w 626165"/>
                  <a:gd name="connsiteY11" fmla="*/ 430132 h 675015"/>
                  <a:gd name="connsiteX12" fmla="*/ 581757 w 626165"/>
                  <a:gd name="connsiteY12" fmla="*/ 413003 h 675015"/>
                  <a:gd name="connsiteX13" fmla="*/ 626166 w 626165"/>
                  <a:gd name="connsiteY13" fmla="*/ 457412 h 675015"/>
                  <a:gd name="connsiteX14" fmla="*/ 581757 w 626165"/>
                  <a:gd name="connsiteY14" fmla="*/ 501821 h 675015"/>
                  <a:gd name="connsiteX15" fmla="*/ 564627 w 626165"/>
                  <a:gd name="connsiteY15" fmla="*/ 485326 h 675015"/>
                  <a:gd name="connsiteX16" fmla="*/ 366691 w 626165"/>
                  <a:gd name="connsiteY16" fmla="*/ 466293 h 675015"/>
                  <a:gd name="connsiteX17" fmla="*/ 390798 w 626165"/>
                  <a:gd name="connsiteY17" fmla="*/ 442186 h 675015"/>
                  <a:gd name="connsiteX18" fmla="*/ 373669 w 626165"/>
                  <a:gd name="connsiteY18" fmla="*/ 425056 h 675015"/>
                  <a:gd name="connsiteX19" fmla="*/ 349561 w 626165"/>
                  <a:gd name="connsiteY19" fmla="*/ 449164 h 675015"/>
                  <a:gd name="connsiteX20" fmla="*/ 366691 w 626165"/>
                  <a:gd name="connsiteY20" fmla="*/ 466293 h 675015"/>
                  <a:gd name="connsiteX21" fmla="*/ 346389 w 626165"/>
                  <a:gd name="connsiteY21" fmla="*/ 506262 h 675015"/>
                  <a:gd name="connsiteX22" fmla="*/ 621724 w 626165"/>
                  <a:gd name="connsiteY22" fmla="*/ 506262 h 675015"/>
                  <a:gd name="connsiteX23" fmla="*/ 621724 w 626165"/>
                  <a:gd name="connsiteY23" fmla="*/ 530369 h 675015"/>
                  <a:gd name="connsiteX24" fmla="*/ 454239 w 626165"/>
                  <a:gd name="connsiteY24" fmla="*/ 530369 h 675015"/>
                  <a:gd name="connsiteX25" fmla="*/ 454239 w 626165"/>
                  <a:gd name="connsiteY25" fmla="*/ 578584 h 675015"/>
                  <a:gd name="connsiteX26" fmla="*/ 227120 w 626165"/>
                  <a:gd name="connsiteY26" fmla="*/ 675015 h 675015"/>
                  <a:gd name="connsiteX27" fmla="*/ 0 w 626165"/>
                  <a:gd name="connsiteY27" fmla="*/ 581756 h 675015"/>
                  <a:gd name="connsiteX28" fmla="*/ 0 w 626165"/>
                  <a:gd name="connsiteY28" fmla="*/ 96431 h 675015"/>
                  <a:gd name="connsiteX29" fmla="*/ 227120 w 626165"/>
                  <a:gd name="connsiteY29" fmla="*/ 0 h 675015"/>
                  <a:gd name="connsiteX30" fmla="*/ 454239 w 626165"/>
                  <a:gd name="connsiteY30" fmla="*/ 96431 h 675015"/>
                  <a:gd name="connsiteX31" fmla="*/ 454239 w 626165"/>
                  <a:gd name="connsiteY31" fmla="*/ 265185 h 675015"/>
                  <a:gd name="connsiteX32" fmla="*/ 430132 w 626165"/>
                  <a:gd name="connsiteY32" fmla="*/ 265185 h 675015"/>
                  <a:gd name="connsiteX33" fmla="*/ 430132 w 626165"/>
                  <a:gd name="connsiteY33" fmla="*/ 140840 h 675015"/>
                  <a:gd name="connsiteX34" fmla="*/ 227120 w 626165"/>
                  <a:gd name="connsiteY34" fmla="*/ 192862 h 675015"/>
                  <a:gd name="connsiteX35" fmla="*/ 24108 w 626165"/>
                  <a:gd name="connsiteY35" fmla="*/ 140840 h 675015"/>
                  <a:gd name="connsiteX36" fmla="*/ 24108 w 626165"/>
                  <a:gd name="connsiteY36" fmla="*/ 277238 h 675015"/>
                  <a:gd name="connsiteX37" fmla="*/ 227120 w 626165"/>
                  <a:gd name="connsiteY37" fmla="*/ 349562 h 675015"/>
                  <a:gd name="connsiteX38" fmla="*/ 308959 w 626165"/>
                  <a:gd name="connsiteY38" fmla="*/ 343217 h 675015"/>
                  <a:gd name="connsiteX39" fmla="*/ 312766 w 626165"/>
                  <a:gd name="connsiteY39" fmla="*/ 367325 h 675015"/>
                  <a:gd name="connsiteX40" fmla="*/ 227120 w 626165"/>
                  <a:gd name="connsiteY40" fmla="*/ 374303 h 675015"/>
                  <a:gd name="connsiteX41" fmla="*/ 24108 w 626165"/>
                  <a:gd name="connsiteY41" fmla="*/ 322282 h 675015"/>
                  <a:gd name="connsiteX42" fmla="*/ 24108 w 626165"/>
                  <a:gd name="connsiteY42" fmla="*/ 446627 h 675015"/>
                  <a:gd name="connsiteX43" fmla="*/ 227120 w 626165"/>
                  <a:gd name="connsiteY43" fmla="*/ 518950 h 675015"/>
                  <a:gd name="connsiteX44" fmla="*/ 308959 w 626165"/>
                  <a:gd name="connsiteY44" fmla="*/ 512606 h 675015"/>
                  <a:gd name="connsiteX45" fmla="*/ 312766 w 626165"/>
                  <a:gd name="connsiteY45" fmla="*/ 536713 h 675015"/>
                  <a:gd name="connsiteX46" fmla="*/ 227120 w 626165"/>
                  <a:gd name="connsiteY46" fmla="*/ 543692 h 675015"/>
                  <a:gd name="connsiteX47" fmla="*/ 24108 w 626165"/>
                  <a:gd name="connsiteY47" fmla="*/ 491670 h 675015"/>
                  <a:gd name="connsiteX48" fmla="*/ 24108 w 626165"/>
                  <a:gd name="connsiteY48" fmla="*/ 583025 h 675015"/>
                  <a:gd name="connsiteX49" fmla="*/ 227120 w 626165"/>
                  <a:gd name="connsiteY49" fmla="*/ 652176 h 675015"/>
                  <a:gd name="connsiteX50" fmla="*/ 430132 w 626165"/>
                  <a:gd name="connsiteY50" fmla="*/ 579853 h 675015"/>
                  <a:gd name="connsiteX51" fmla="*/ 430132 w 626165"/>
                  <a:gd name="connsiteY51" fmla="*/ 531638 h 675015"/>
                  <a:gd name="connsiteX52" fmla="*/ 334336 w 626165"/>
                  <a:gd name="connsiteY52" fmla="*/ 531638 h 675015"/>
                  <a:gd name="connsiteX53" fmla="*/ 322282 w 626165"/>
                  <a:gd name="connsiteY53" fmla="*/ 519584 h 675015"/>
                  <a:gd name="connsiteX54" fmla="*/ 322282 w 626165"/>
                  <a:gd name="connsiteY54" fmla="*/ 254400 h 675015"/>
                  <a:gd name="connsiteX55" fmla="*/ 346389 w 626165"/>
                  <a:gd name="connsiteY55" fmla="*/ 254400 h 675015"/>
                  <a:gd name="connsiteX56" fmla="*/ 346389 w 626165"/>
                  <a:gd name="connsiteY56" fmla="*/ 506262 h 675015"/>
                  <a:gd name="connsiteX57" fmla="*/ 23474 w 626165"/>
                  <a:gd name="connsiteY57" fmla="*/ 96431 h 675015"/>
                  <a:gd name="connsiteX58" fmla="*/ 226486 w 626165"/>
                  <a:gd name="connsiteY58" fmla="*/ 168754 h 675015"/>
                  <a:gd name="connsiteX59" fmla="*/ 429498 w 626165"/>
                  <a:gd name="connsiteY59" fmla="*/ 96431 h 675015"/>
                  <a:gd name="connsiteX60" fmla="*/ 226486 w 626165"/>
                  <a:gd name="connsiteY60" fmla="*/ 24108 h 675015"/>
                  <a:gd name="connsiteX61" fmla="*/ 23474 w 626165"/>
                  <a:gd name="connsiteY61" fmla="*/ 96431 h 675015"/>
                  <a:gd name="connsiteX62" fmla="*/ 434573 w 626165"/>
                  <a:gd name="connsiteY62" fmla="*/ 277238 h 675015"/>
                  <a:gd name="connsiteX63" fmla="*/ 357809 w 626165"/>
                  <a:gd name="connsiteY63" fmla="*/ 277238 h 675015"/>
                  <a:gd name="connsiteX64" fmla="*/ 357809 w 626165"/>
                  <a:gd name="connsiteY64" fmla="*/ 301346 h 675015"/>
                  <a:gd name="connsiteX65" fmla="*/ 424422 w 626165"/>
                  <a:gd name="connsiteY65" fmla="*/ 301346 h 675015"/>
                  <a:gd name="connsiteX66" fmla="*/ 453605 w 626165"/>
                  <a:gd name="connsiteY66" fmla="*/ 330529 h 675015"/>
                  <a:gd name="connsiteX67" fmla="*/ 482788 w 626165"/>
                  <a:gd name="connsiteY67" fmla="*/ 301346 h 675015"/>
                  <a:gd name="connsiteX68" fmla="*/ 499917 w 626165"/>
                  <a:gd name="connsiteY68" fmla="*/ 301346 h 675015"/>
                  <a:gd name="connsiteX69" fmla="*/ 528466 w 626165"/>
                  <a:gd name="connsiteY69" fmla="*/ 333701 h 675015"/>
                  <a:gd name="connsiteX70" fmla="*/ 546229 w 626165"/>
                  <a:gd name="connsiteY70" fmla="*/ 317841 h 675015"/>
                  <a:gd name="connsiteX71" fmla="*/ 510702 w 626165"/>
                  <a:gd name="connsiteY71" fmla="*/ 277873 h 675015"/>
                  <a:gd name="connsiteX72" fmla="*/ 472637 w 626165"/>
                  <a:gd name="connsiteY72" fmla="*/ 277873 h 675015"/>
                  <a:gd name="connsiteX73" fmla="*/ 453605 w 626165"/>
                  <a:gd name="connsiteY73" fmla="*/ 296905 h 675015"/>
                  <a:gd name="connsiteX74" fmla="*/ 434573 w 626165"/>
                  <a:gd name="connsiteY74" fmla="*/ 277238 h 675015"/>
                  <a:gd name="connsiteX75" fmla="*/ 508799 w 626165"/>
                  <a:gd name="connsiteY75" fmla="*/ 361615 h 675015"/>
                  <a:gd name="connsiteX76" fmla="*/ 437110 w 626165"/>
                  <a:gd name="connsiteY76" fmla="*/ 361615 h 675015"/>
                  <a:gd name="connsiteX77" fmla="*/ 409830 w 626165"/>
                  <a:gd name="connsiteY77" fmla="*/ 389529 h 675015"/>
                  <a:gd name="connsiteX78" fmla="*/ 426960 w 626165"/>
                  <a:gd name="connsiteY78" fmla="*/ 406659 h 675015"/>
                  <a:gd name="connsiteX79" fmla="*/ 447261 w 626165"/>
                  <a:gd name="connsiteY79" fmla="*/ 386357 h 675015"/>
                  <a:gd name="connsiteX80" fmla="*/ 518950 w 626165"/>
                  <a:gd name="connsiteY80" fmla="*/ 386357 h 675015"/>
                  <a:gd name="connsiteX81" fmla="*/ 550036 w 626165"/>
                  <a:gd name="connsiteY81" fmla="*/ 355271 h 675015"/>
                  <a:gd name="connsiteX82" fmla="*/ 581122 w 626165"/>
                  <a:gd name="connsiteY82" fmla="*/ 386357 h 675015"/>
                  <a:gd name="connsiteX83" fmla="*/ 562089 w 626165"/>
                  <a:gd name="connsiteY83" fmla="*/ 386357 h 675015"/>
                  <a:gd name="connsiteX84" fmla="*/ 562089 w 626165"/>
                  <a:gd name="connsiteY84" fmla="*/ 410465 h 675015"/>
                  <a:gd name="connsiteX85" fmla="*/ 621724 w 626165"/>
                  <a:gd name="connsiteY85" fmla="*/ 410465 h 675015"/>
                  <a:gd name="connsiteX86" fmla="*/ 621724 w 626165"/>
                  <a:gd name="connsiteY86" fmla="*/ 350196 h 675015"/>
                  <a:gd name="connsiteX87" fmla="*/ 597617 w 626165"/>
                  <a:gd name="connsiteY87" fmla="*/ 350196 h 675015"/>
                  <a:gd name="connsiteX88" fmla="*/ 597617 w 626165"/>
                  <a:gd name="connsiteY88" fmla="*/ 369228 h 675015"/>
                  <a:gd name="connsiteX89" fmla="*/ 566531 w 626165"/>
                  <a:gd name="connsiteY89" fmla="*/ 338142 h 675015"/>
                  <a:gd name="connsiteX90" fmla="*/ 597617 w 626165"/>
                  <a:gd name="connsiteY90" fmla="*/ 307056 h 675015"/>
                  <a:gd name="connsiteX91" fmla="*/ 597617 w 626165"/>
                  <a:gd name="connsiteY91" fmla="*/ 326088 h 675015"/>
                  <a:gd name="connsiteX92" fmla="*/ 621724 w 626165"/>
                  <a:gd name="connsiteY92" fmla="*/ 326088 h 675015"/>
                  <a:gd name="connsiteX93" fmla="*/ 621724 w 626165"/>
                  <a:gd name="connsiteY93" fmla="*/ 265819 h 675015"/>
                  <a:gd name="connsiteX94" fmla="*/ 562089 w 626165"/>
                  <a:gd name="connsiteY94" fmla="*/ 265819 h 675015"/>
                  <a:gd name="connsiteX95" fmla="*/ 562089 w 626165"/>
                  <a:gd name="connsiteY95" fmla="*/ 289927 h 675015"/>
                  <a:gd name="connsiteX96" fmla="*/ 581122 w 626165"/>
                  <a:gd name="connsiteY96" fmla="*/ 289927 h 675015"/>
                  <a:gd name="connsiteX97" fmla="*/ 508799 w 626165"/>
                  <a:gd name="connsiteY97" fmla="*/ 361615 h 67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626165" h="675015">
                    <a:moveTo>
                      <a:pt x="564627" y="485326"/>
                    </a:moveTo>
                    <a:lnTo>
                      <a:pt x="579853" y="469465"/>
                    </a:lnTo>
                    <a:lnTo>
                      <a:pt x="508164" y="469465"/>
                    </a:lnTo>
                    <a:lnTo>
                      <a:pt x="489132" y="450433"/>
                    </a:lnTo>
                    <a:lnTo>
                      <a:pt x="452971" y="486595"/>
                    </a:lnTo>
                    <a:lnTo>
                      <a:pt x="348927" y="381916"/>
                    </a:lnTo>
                    <a:lnTo>
                      <a:pt x="366057" y="364787"/>
                    </a:lnTo>
                    <a:lnTo>
                      <a:pt x="452971" y="452971"/>
                    </a:lnTo>
                    <a:lnTo>
                      <a:pt x="489132" y="416809"/>
                    </a:lnTo>
                    <a:lnTo>
                      <a:pt x="518316" y="445992"/>
                    </a:lnTo>
                    <a:lnTo>
                      <a:pt x="579853" y="445992"/>
                    </a:lnTo>
                    <a:lnTo>
                      <a:pt x="564627" y="430132"/>
                    </a:lnTo>
                    <a:lnTo>
                      <a:pt x="581757" y="413003"/>
                    </a:lnTo>
                    <a:lnTo>
                      <a:pt x="626166" y="457412"/>
                    </a:lnTo>
                    <a:lnTo>
                      <a:pt x="581757" y="501821"/>
                    </a:lnTo>
                    <a:lnTo>
                      <a:pt x="564627" y="485326"/>
                    </a:lnTo>
                    <a:close/>
                    <a:moveTo>
                      <a:pt x="366691" y="466293"/>
                    </a:moveTo>
                    <a:lnTo>
                      <a:pt x="390798" y="442186"/>
                    </a:lnTo>
                    <a:lnTo>
                      <a:pt x="373669" y="425056"/>
                    </a:lnTo>
                    <a:lnTo>
                      <a:pt x="349561" y="449164"/>
                    </a:lnTo>
                    <a:lnTo>
                      <a:pt x="366691" y="466293"/>
                    </a:lnTo>
                    <a:close/>
                    <a:moveTo>
                      <a:pt x="346389" y="506262"/>
                    </a:moveTo>
                    <a:lnTo>
                      <a:pt x="621724" y="506262"/>
                    </a:lnTo>
                    <a:lnTo>
                      <a:pt x="621724" y="530369"/>
                    </a:lnTo>
                    <a:lnTo>
                      <a:pt x="454239" y="530369"/>
                    </a:lnTo>
                    <a:lnTo>
                      <a:pt x="454239" y="578584"/>
                    </a:lnTo>
                    <a:cubicBezTo>
                      <a:pt x="454239" y="633778"/>
                      <a:pt x="356540" y="675015"/>
                      <a:pt x="227120" y="675015"/>
                    </a:cubicBezTo>
                    <a:cubicBezTo>
                      <a:pt x="105947" y="675015"/>
                      <a:pt x="0" y="631241"/>
                      <a:pt x="0" y="581756"/>
                    </a:cubicBezTo>
                    <a:lnTo>
                      <a:pt x="0" y="96431"/>
                    </a:lnTo>
                    <a:cubicBezTo>
                      <a:pt x="0" y="41237"/>
                      <a:pt x="97700" y="0"/>
                      <a:pt x="227120" y="0"/>
                    </a:cubicBezTo>
                    <a:cubicBezTo>
                      <a:pt x="356540" y="0"/>
                      <a:pt x="454239" y="41237"/>
                      <a:pt x="454239" y="96431"/>
                    </a:cubicBezTo>
                    <a:lnTo>
                      <a:pt x="454239" y="265185"/>
                    </a:lnTo>
                    <a:lnTo>
                      <a:pt x="430132" y="265185"/>
                    </a:lnTo>
                    <a:lnTo>
                      <a:pt x="430132" y="140840"/>
                    </a:lnTo>
                    <a:cubicBezTo>
                      <a:pt x="393336" y="172560"/>
                      <a:pt x="318476" y="192862"/>
                      <a:pt x="227120" y="192862"/>
                    </a:cubicBezTo>
                    <a:cubicBezTo>
                      <a:pt x="135764" y="192862"/>
                      <a:pt x="60269" y="171926"/>
                      <a:pt x="24108" y="140840"/>
                    </a:cubicBezTo>
                    <a:lnTo>
                      <a:pt x="24108" y="277238"/>
                    </a:lnTo>
                    <a:cubicBezTo>
                      <a:pt x="24108" y="311497"/>
                      <a:pt x="107850" y="349562"/>
                      <a:pt x="227120" y="349562"/>
                    </a:cubicBezTo>
                    <a:cubicBezTo>
                      <a:pt x="255669" y="349562"/>
                      <a:pt x="282948" y="347658"/>
                      <a:pt x="308959" y="343217"/>
                    </a:cubicBezTo>
                    <a:lnTo>
                      <a:pt x="312766" y="367325"/>
                    </a:lnTo>
                    <a:cubicBezTo>
                      <a:pt x="285486" y="371766"/>
                      <a:pt x="256937" y="374303"/>
                      <a:pt x="227120" y="374303"/>
                    </a:cubicBezTo>
                    <a:cubicBezTo>
                      <a:pt x="135764" y="374303"/>
                      <a:pt x="60269" y="353368"/>
                      <a:pt x="24108" y="322282"/>
                    </a:cubicBezTo>
                    <a:lnTo>
                      <a:pt x="24108" y="446627"/>
                    </a:lnTo>
                    <a:cubicBezTo>
                      <a:pt x="24108" y="480885"/>
                      <a:pt x="107850" y="518950"/>
                      <a:pt x="227120" y="518950"/>
                    </a:cubicBezTo>
                    <a:cubicBezTo>
                      <a:pt x="255669" y="518950"/>
                      <a:pt x="282948" y="517046"/>
                      <a:pt x="308959" y="512606"/>
                    </a:cubicBezTo>
                    <a:lnTo>
                      <a:pt x="312766" y="536713"/>
                    </a:lnTo>
                    <a:cubicBezTo>
                      <a:pt x="285486" y="541154"/>
                      <a:pt x="256937" y="543692"/>
                      <a:pt x="227120" y="543692"/>
                    </a:cubicBezTo>
                    <a:cubicBezTo>
                      <a:pt x="135764" y="543692"/>
                      <a:pt x="60269" y="522756"/>
                      <a:pt x="24108" y="491670"/>
                    </a:cubicBezTo>
                    <a:lnTo>
                      <a:pt x="24108" y="583025"/>
                    </a:lnTo>
                    <a:cubicBezTo>
                      <a:pt x="24108" y="610305"/>
                      <a:pt x="111656" y="652176"/>
                      <a:pt x="227120" y="652176"/>
                    </a:cubicBezTo>
                    <a:cubicBezTo>
                      <a:pt x="347024" y="652176"/>
                      <a:pt x="430132" y="614112"/>
                      <a:pt x="430132" y="579853"/>
                    </a:cubicBezTo>
                    <a:lnTo>
                      <a:pt x="430132" y="531638"/>
                    </a:lnTo>
                    <a:lnTo>
                      <a:pt x="334336" y="531638"/>
                    </a:lnTo>
                    <a:cubicBezTo>
                      <a:pt x="327992" y="531638"/>
                      <a:pt x="322282" y="525928"/>
                      <a:pt x="322282" y="519584"/>
                    </a:cubicBezTo>
                    <a:lnTo>
                      <a:pt x="322282" y="254400"/>
                    </a:lnTo>
                    <a:lnTo>
                      <a:pt x="346389" y="254400"/>
                    </a:lnTo>
                    <a:lnTo>
                      <a:pt x="346389" y="506262"/>
                    </a:lnTo>
                    <a:close/>
                    <a:moveTo>
                      <a:pt x="23474" y="96431"/>
                    </a:moveTo>
                    <a:cubicBezTo>
                      <a:pt x="23474" y="130689"/>
                      <a:pt x="107216" y="168754"/>
                      <a:pt x="226486" y="168754"/>
                    </a:cubicBezTo>
                    <a:cubicBezTo>
                      <a:pt x="345755" y="168754"/>
                      <a:pt x="429498" y="130689"/>
                      <a:pt x="429498" y="96431"/>
                    </a:cubicBezTo>
                    <a:cubicBezTo>
                      <a:pt x="429498" y="62173"/>
                      <a:pt x="345755" y="24108"/>
                      <a:pt x="226486" y="24108"/>
                    </a:cubicBezTo>
                    <a:cubicBezTo>
                      <a:pt x="107216" y="24108"/>
                      <a:pt x="23474" y="62173"/>
                      <a:pt x="23474" y="96431"/>
                    </a:cubicBezTo>
                    <a:close/>
                    <a:moveTo>
                      <a:pt x="434573" y="277238"/>
                    </a:moveTo>
                    <a:lnTo>
                      <a:pt x="357809" y="277238"/>
                    </a:lnTo>
                    <a:lnTo>
                      <a:pt x="357809" y="301346"/>
                    </a:lnTo>
                    <a:lnTo>
                      <a:pt x="424422" y="301346"/>
                    </a:lnTo>
                    <a:lnTo>
                      <a:pt x="453605" y="330529"/>
                    </a:lnTo>
                    <a:lnTo>
                      <a:pt x="482788" y="301346"/>
                    </a:lnTo>
                    <a:lnTo>
                      <a:pt x="499917" y="301346"/>
                    </a:lnTo>
                    <a:lnTo>
                      <a:pt x="528466" y="333701"/>
                    </a:lnTo>
                    <a:lnTo>
                      <a:pt x="546229" y="317841"/>
                    </a:lnTo>
                    <a:lnTo>
                      <a:pt x="510702" y="277873"/>
                    </a:lnTo>
                    <a:lnTo>
                      <a:pt x="472637" y="277873"/>
                    </a:lnTo>
                    <a:lnTo>
                      <a:pt x="453605" y="296905"/>
                    </a:lnTo>
                    <a:lnTo>
                      <a:pt x="434573" y="277238"/>
                    </a:lnTo>
                    <a:close/>
                    <a:moveTo>
                      <a:pt x="508799" y="361615"/>
                    </a:moveTo>
                    <a:lnTo>
                      <a:pt x="437110" y="361615"/>
                    </a:lnTo>
                    <a:lnTo>
                      <a:pt x="409830" y="389529"/>
                    </a:lnTo>
                    <a:lnTo>
                      <a:pt x="426960" y="406659"/>
                    </a:lnTo>
                    <a:lnTo>
                      <a:pt x="447261" y="386357"/>
                    </a:lnTo>
                    <a:lnTo>
                      <a:pt x="518950" y="386357"/>
                    </a:lnTo>
                    <a:lnTo>
                      <a:pt x="550036" y="355271"/>
                    </a:lnTo>
                    <a:lnTo>
                      <a:pt x="581122" y="386357"/>
                    </a:lnTo>
                    <a:lnTo>
                      <a:pt x="562089" y="386357"/>
                    </a:lnTo>
                    <a:lnTo>
                      <a:pt x="562089" y="410465"/>
                    </a:lnTo>
                    <a:lnTo>
                      <a:pt x="621724" y="410465"/>
                    </a:lnTo>
                    <a:lnTo>
                      <a:pt x="621724" y="350196"/>
                    </a:lnTo>
                    <a:lnTo>
                      <a:pt x="597617" y="350196"/>
                    </a:lnTo>
                    <a:lnTo>
                      <a:pt x="597617" y="369228"/>
                    </a:lnTo>
                    <a:lnTo>
                      <a:pt x="566531" y="338142"/>
                    </a:lnTo>
                    <a:lnTo>
                      <a:pt x="597617" y="307056"/>
                    </a:lnTo>
                    <a:lnTo>
                      <a:pt x="597617" y="326088"/>
                    </a:lnTo>
                    <a:lnTo>
                      <a:pt x="621724" y="326088"/>
                    </a:lnTo>
                    <a:lnTo>
                      <a:pt x="621724" y="265819"/>
                    </a:lnTo>
                    <a:lnTo>
                      <a:pt x="562089" y="265819"/>
                    </a:lnTo>
                    <a:lnTo>
                      <a:pt x="562089" y="289927"/>
                    </a:lnTo>
                    <a:lnTo>
                      <a:pt x="581122" y="289927"/>
                    </a:lnTo>
                    <a:lnTo>
                      <a:pt x="508799" y="361615"/>
                    </a:lnTo>
                    <a:close/>
                  </a:path>
                </a:pathLst>
              </a:custGeom>
              <a:solidFill>
                <a:srgbClr val="FBD8BF"/>
              </a:solidFill>
              <a:ln w="27432" cap="flat">
                <a:noFill/>
                <a:prstDash val="solid"/>
                <a:round/>
              </a:ln>
            </p:spPr>
            <p:txBody>
              <a:bodyPr lIns="0" tIns="0" rIns="0" bIns="0" rtlCol="0" anchor="ctr"/>
              <a:lstStyle/>
              <a:p>
                <a:pPr algn="ctr" defTabSz="634975">
                  <a:defRPr/>
                </a:pPr>
                <a:endParaRPr lang="en-US" sz="1185" kern="0">
                  <a:solidFill>
                    <a:srgbClr val="03023F"/>
                  </a:solidFill>
                  <a:latin typeface="Amazon Ember" panose="020F0502020204030204"/>
                  <a:ea typeface="Amazon Ember" panose="020B0603020204020204" pitchFamily="34" charset="0"/>
                  <a:cs typeface="Amazon Ember" panose="020B0603020204020204" pitchFamily="34" charset="0"/>
                </a:endParaRPr>
              </a:p>
            </p:txBody>
          </p:sp>
          <p:sp>
            <p:nvSpPr>
              <p:cNvPr id="67" name="Title 1">
                <a:extLst>
                  <a:ext uri="{FF2B5EF4-FFF2-40B4-BE49-F238E27FC236}">
                    <a16:creationId xmlns:a16="http://schemas.microsoft.com/office/drawing/2014/main" id="{6216105C-186F-431F-A706-34B77F276B07}"/>
                  </a:ext>
                </a:extLst>
              </p:cNvPr>
              <p:cNvSpPr txBox="1">
                <a:spLocks/>
              </p:cNvSpPr>
              <p:nvPr/>
            </p:nvSpPr>
            <p:spPr>
              <a:xfrm>
                <a:off x="5334659" y="4455446"/>
                <a:ext cx="1371600" cy="182880"/>
              </a:xfrm>
              <a:prstGeom prst="rect">
                <a:avLst/>
              </a:prstGeom>
            </p:spPr>
            <p:txBody>
              <a:bodyPr lIns="0" tIns="0" rIns="0" bIns="0">
                <a:noAutofit/>
              </a:bodyPr>
              <a:lstStyle>
                <a:defPPr>
                  <a:defRPr lang="en-US"/>
                </a:defPPr>
                <a:lvl1pPr marL="63500" indent="-63500" defTabSz="1121864" eaLnBrk="1" latinLnBrk="0" hangingPunct="1">
                  <a:lnSpc>
                    <a:spcPct val="87000"/>
                  </a:lnSpc>
                  <a:spcBef>
                    <a:spcPts val="0"/>
                  </a:spcBef>
                  <a:spcAft>
                    <a:spcPts val="614"/>
                  </a:spcAft>
                  <a:buSzPct val="90000"/>
                  <a:buFontTx/>
                  <a:buChar char="​"/>
                  <a:tabLst>
                    <a:tab pos="6456363" algn="l"/>
                  </a:tabLst>
                  <a:defRPr sz="2000" cap="all" spc="300">
                    <a:solidFill>
                      <a:srgbClr val="6CE6DA"/>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algn="ctr" fontAlgn="base">
                  <a:lnSpc>
                    <a:spcPct val="100000"/>
                  </a:lnSpc>
                  <a:spcAft>
                    <a:spcPts val="0"/>
                  </a:spcAft>
                  <a:defRPr/>
                </a:pPr>
                <a:r>
                  <a:rPr lang="en-US" sz="1000" kern="0" cap="none" spc="0" dirty="0">
                    <a:solidFill>
                      <a:srgbClr val="FFFFFF"/>
                    </a:solidFill>
                  </a:rPr>
                  <a:t>Amazon Timestream</a:t>
                </a:r>
              </a:p>
            </p:txBody>
          </p:sp>
        </p:grpSp>
        <p:grpSp>
          <p:nvGrpSpPr>
            <p:cNvPr id="20" name="Group 19">
              <a:extLst>
                <a:ext uri="{FF2B5EF4-FFF2-40B4-BE49-F238E27FC236}">
                  <a16:creationId xmlns:a16="http://schemas.microsoft.com/office/drawing/2014/main" id="{C2FDD95D-7427-4819-9105-FFBE2F168BEE}"/>
                </a:ext>
              </a:extLst>
            </p:cNvPr>
            <p:cNvGrpSpPr/>
            <p:nvPr/>
          </p:nvGrpSpPr>
          <p:grpSpPr>
            <a:xfrm>
              <a:off x="8586100" y="3686877"/>
              <a:ext cx="1371600" cy="951449"/>
              <a:chOff x="8586100" y="3686877"/>
              <a:chExt cx="1371600" cy="951449"/>
            </a:xfrm>
          </p:grpSpPr>
          <p:sp>
            <p:nvSpPr>
              <p:cNvPr id="68" name="Title 1">
                <a:extLst>
                  <a:ext uri="{FF2B5EF4-FFF2-40B4-BE49-F238E27FC236}">
                    <a16:creationId xmlns:a16="http://schemas.microsoft.com/office/drawing/2014/main" id="{65F06FC3-DCD9-4E3D-A6F3-05E550637360}"/>
                  </a:ext>
                </a:extLst>
              </p:cNvPr>
              <p:cNvSpPr txBox="1">
                <a:spLocks/>
              </p:cNvSpPr>
              <p:nvPr/>
            </p:nvSpPr>
            <p:spPr>
              <a:xfrm>
                <a:off x="8586100" y="3686877"/>
                <a:ext cx="1371600" cy="182880"/>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8" fontAlgn="base">
                  <a:spcAft>
                    <a:spcPct val="0"/>
                  </a:spcAft>
                  <a:defRPr/>
                </a:pPr>
                <a:r>
                  <a:rPr lang="en-US" sz="1000"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rPr>
                  <a:t>WIDE COLUMN</a:t>
                </a:r>
              </a:p>
            </p:txBody>
          </p:sp>
          <p:sp>
            <p:nvSpPr>
              <p:cNvPr id="69" name="Freeform: Shape 77">
                <a:extLst>
                  <a:ext uri="{FF2B5EF4-FFF2-40B4-BE49-F238E27FC236}">
                    <a16:creationId xmlns:a16="http://schemas.microsoft.com/office/drawing/2014/main" id="{F22DF21F-E930-4379-A9FB-0A4F5C8D49FB}"/>
                  </a:ext>
                </a:extLst>
              </p:cNvPr>
              <p:cNvSpPr/>
              <p:nvPr/>
            </p:nvSpPr>
            <p:spPr>
              <a:xfrm>
                <a:off x="9042613" y="3947913"/>
                <a:ext cx="458574" cy="446367"/>
              </a:xfrm>
              <a:custGeom>
                <a:avLst/>
                <a:gdLst>
                  <a:gd name="connsiteX0" fmla="*/ 654714 w 655348"/>
                  <a:gd name="connsiteY0" fmla="*/ 211259 h 689606"/>
                  <a:gd name="connsiteX1" fmla="*/ 617283 w 655348"/>
                  <a:gd name="connsiteY1" fmla="*/ 220141 h 689606"/>
                  <a:gd name="connsiteX2" fmla="*/ 646466 w 655348"/>
                  <a:gd name="connsiteY2" fmla="*/ 253130 h 689606"/>
                  <a:gd name="connsiteX3" fmla="*/ 637585 w 655348"/>
                  <a:gd name="connsiteY3" fmla="*/ 263915 h 689606"/>
                  <a:gd name="connsiteX4" fmla="*/ 624896 w 655348"/>
                  <a:gd name="connsiteY4" fmla="*/ 268991 h 689606"/>
                  <a:gd name="connsiteX5" fmla="*/ 602058 w 655348"/>
                  <a:gd name="connsiteY5" fmla="*/ 229657 h 689606"/>
                  <a:gd name="connsiteX6" fmla="*/ 579219 w 655348"/>
                  <a:gd name="connsiteY6" fmla="*/ 268991 h 689606"/>
                  <a:gd name="connsiteX7" fmla="*/ 566530 w 655348"/>
                  <a:gd name="connsiteY7" fmla="*/ 263915 h 689606"/>
                  <a:gd name="connsiteX8" fmla="*/ 557649 w 655348"/>
                  <a:gd name="connsiteY8" fmla="*/ 253130 h 689606"/>
                  <a:gd name="connsiteX9" fmla="*/ 586832 w 655348"/>
                  <a:gd name="connsiteY9" fmla="*/ 220141 h 689606"/>
                  <a:gd name="connsiteX10" fmla="*/ 549401 w 655348"/>
                  <a:gd name="connsiteY10" fmla="*/ 211259 h 689606"/>
                  <a:gd name="connsiteX11" fmla="*/ 548767 w 655348"/>
                  <a:gd name="connsiteY11" fmla="*/ 206184 h 689606"/>
                  <a:gd name="connsiteX12" fmla="*/ 557014 w 655348"/>
                  <a:gd name="connsiteY12" fmla="*/ 186517 h 689606"/>
                  <a:gd name="connsiteX13" fmla="*/ 592541 w 655348"/>
                  <a:gd name="connsiteY13" fmla="*/ 203646 h 689606"/>
                  <a:gd name="connsiteX14" fmla="*/ 588101 w 655348"/>
                  <a:gd name="connsiteY14" fmla="*/ 161141 h 689606"/>
                  <a:gd name="connsiteX15" fmla="*/ 602058 w 655348"/>
                  <a:gd name="connsiteY15" fmla="*/ 157969 h 689606"/>
                  <a:gd name="connsiteX16" fmla="*/ 616015 w 655348"/>
                  <a:gd name="connsiteY16" fmla="*/ 161141 h 689606"/>
                  <a:gd name="connsiteX17" fmla="*/ 611574 w 655348"/>
                  <a:gd name="connsiteY17" fmla="*/ 203646 h 689606"/>
                  <a:gd name="connsiteX18" fmla="*/ 647101 w 655348"/>
                  <a:gd name="connsiteY18" fmla="*/ 186517 h 689606"/>
                  <a:gd name="connsiteX19" fmla="*/ 655348 w 655348"/>
                  <a:gd name="connsiteY19" fmla="*/ 206184 h 689606"/>
                  <a:gd name="connsiteX20" fmla="*/ 654714 w 655348"/>
                  <a:gd name="connsiteY20" fmla="*/ 211259 h 689606"/>
                  <a:gd name="connsiteX21" fmla="*/ 654714 w 655348"/>
                  <a:gd name="connsiteY21" fmla="*/ 211259 h 689606"/>
                  <a:gd name="connsiteX22" fmla="*/ 478347 w 655348"/>
                  <a:gd name="connsiteY22" fmla="*/ 482788 h 689606"/>
                  <a:gd name="connsiteX23" fmla="*/ 536713 w 655348"/>
                  <a:gd name="connsiteY23" fmla="*/ 472003 h 689606"/>
                  <a:gd name="connsiteX24" fmla="*/ 536713 w 655348"/>
                  <a:gd name="connsiteY24" fmla="*/ 494842 h 689606"/>
                  <a:gd name="connsiteX25" fmla="*/ 477078 w 655348"/>
                  <a:gd name="connsiteY25" fmla="*/ 508164 h 689606"/>
                  <a:gd name="connsiteX26" fmla="*/ 392701 w 655348"/>
                  <a:gd name="connsiteY26" fmla="*/ 476444 h 689606"/>
                  <a:gd name="connsiteX27" fmla="*/ 364153 w 655348"/>
                  <a:gd name="connsiteY27" fmla="*/ 382551 h 689606"/>
                  <a:gd name="connsiteX28" fmla="*/ 393336 w 655348"/>
                  <a:gd name="connsiteY28" fmla="*/ 288658 h 689606"/>
                  <a:gd name="connsiteX29" fmla="*/ 478347 w 655348"/>
                  <a:gd name="connsiteY29" fmla="*/ 256302 h 689606"/>
                  <a:gd name="connsiteX30" fmla="*/ 534175 w 655348"/>
                  <a:gd name="connsiteY30" fmla="*/ 267722 h 689606"/>
                  <a:gd name="connsiteX31" fmla="*/ 534175 w 655348"/>
                  <a:gd name="connsiteY31" fmla="*/ 290561 h 689606"/>
                  <a:gd name="connsiteX32" fmla="*/ 479616 w 655348"/>
                  <a:gd name="connsiteY32" fmla="*/ 281679 h 689606"/>
                  <a:gd name="connsiteX33" fmla="*/ 413637 w 655348"/>
                  <a:gd name="connsiteY33" fmla="*/ 305152 h 689606"/>
                  <a:gd name="connsiteX34" fmla="*/ 393336 w 655348"/>
                  <a:gd name="connsiteY34" fmla="*/ 380013 h 689606"/>
                  <a:gd name="connsiteX35" fmla="*/ 393336 w 655348"/>
                  <a:gd name="connsiteY35" fmla="*/ 385723 h 689606"/>
                  <a:gd name="connsiteX36" fmla="*/ 414271 w 655348"/>
                  <a:gd name="connsiteY36" fmla="*/ 459314 h 689606"/>
                  <a:gd name="connsiteX37" fmla="*/ 478347 w 655348"/>
                  <a:gd name="connsiteY37" fmla="*/ 482788 h 689606"/>
                  <a:gd name="connsiteX38" fmla="*/ 478347 w 655348"/>
                  <a:gd name="connsiteY38" fmla="*/ 482788 h 689606"/>
                  <a:gd name="connsiteX39" fmla="*/ 222044 w 655348"/>
                  <a:gd name="connsiteY39" fmla="*/ 23473 h 689606"/>
                  <a:gd name="connsiteX40" fmla="*/ 432669 w 655348"/>
                  <a:gd name="connsiteY40" fmla="*/ 93893 h 689606"/>
                  <a:gd name="connsiteX41" fmla="*/ 222044 w 655348"/>
                  <a:gd name="connsiteY41" fmla="*/ 164313 h 689606"/>
                  <a:gd name="connsiteX42" fmla="*/ 23473 w 655348"/>
                  <a:gd name="connsiteY42" fmla="*/ 93893 h 689606"/>
                  <a:gd name="connsiteX43" fmla="*/ 222044 w 655348"/>
                  <a:gd name="connsiteY43" fmla="*/ 23473 h 689606"/>
                  <a:gd name="connsiteX44" fmla="*/ 222044 w 655348"/>
                  <a:gd name="connsiteY44" fmla="*/ 23473 h 689606"/>
                  <a:gd name="connsiteX45" fmla="*/ 432669 w 655348"/>
                  <a:gd name="connsiteY45" fmla="*/ 596348 h 689606"/>
                  <a:gd name="connsiteX46" fmla="*/ 222044 w 655348"/>
                  <a:gd name="connsiteY46" fmla="*/ 666767 h 689606"/>
                  <a:gd name="connsiteX47" fmla="*/ 23473 w 655348"/>
                  <a:gd name="connsiteY47" fmla="*/ 596348 h 689606"/>
                  <a:gd name="connsiteX48" fmla="*/ 23473 w 655348"/>
                  <a:gd name="connsiteY48" fmla="*/ 478347 h 689606"/>
                  <a:gd name="connsiteX49" fmla="*/ 222044 w 655348"/>
                  <a:gd name="connsiteY49" fmla="*/ 526562 h 689606"/>
                  <a:gd name="connsiteX50" fmla="*/ 353368 w 655348"/>
                  <a:gd name="connsiteY50" fmla="*/ 511971 h 689606"/>
                  <a:gd name="connsiteX51" fmla="*/ 347658 w 655348"/>
                  <a:gd name="connsiteY51" fmla="*/ 489132 h 689606"/>
                  <a:gd name="connsiteX52" fmla="*/ 222044 w 655348"/>
                  <a:gd name="connsiteY52" fmla="*/ 503089 h 689606"/>
                  <a:gd name="connsiteX53" fmla="*/ 23473 w 655348"/>
                  <a:gd name="connsiteY53" fmla="*/ 433304 h 689606"/>
                  <a:gd name="connsiteX54" fmla="*/ 23473 w 655348"/>
                  <a:gd name="connsiteY54" fmla="*/ 313400 h 689606"/>
                  <a:gd name="connsiteX55" fmla="*/ 222044 w 655348"/>
                  <a:gd name="connsiteY55" fmla="*/ 362249 h 689606"/>
                  <a:gd name="connsiteX56" fmla="*/ 353368 w 655348"/>
                  <a:gd name="connsiteY56" fmla="*/ 347658 h 689606"/>
                  <a:gd name="connsiteX57" fmla="*/ 347658 w 655348"/>
                  <a:gd name="connsiteY57" fmla="*/ 324819 h 689606"/>
                  <a:gd name="connsiteX58" fmla="*/ 222044 w 655348"/>
                  <a:gd name="connsiteY58" fmla="*/ 338776 h 689606"/>
                  <a:gd name="connsiteX59" fmla="*/ 23473 w 655348"/>
                  <a:gd name="connsiteY59" fmla="*/ 268356 h 689606"/>
                  <a:gd name="connsiteX60" fmla="*/ 23473 w 655348"/>
                  <a:gd name="connsiteY60" fmla="*/ 137668 h 689606"/>
                  <a:gd name="connsiteX61" fmla="*/ 222044 w 655348"/>
                  <a:gd name="connsiteY61" fmla="*/ 186517 h 689606"/>
                  <a:gd name="connsiteX62" fmla="*/ 432669 w 655348"/>
                  <a:gd name="connsiteY62" fmla="*/ 136399 h 689606"/>
                  <a:gd name="connsiteX63" fmla="*/ 432669 w 655348"/>
                  <a:gd name="connsiteY63" fmla="*/ 175098 h 689606"/>
                  <a:gd name="connsiteX64" fmla="*/ 456143 w 655348"/>
                  <a:gd name="connsiteY64" fmla="*/ 175098 h 689606"/>
                  <a:gd name="connsiteX65" fmla="*/ 456143 w 655348"/>
                  <a:gd name="connsiteY65" fmla="*/ 93259 h 689606"/>
                  <a:gd name="connsiteX66" fmla="*/ 222044 w 655348"/>
                  <a:gd name="connsiteY66" fmla="*/ 0 h 689606"/>
                  <a:gd name="connsiteX67" fmla="*/ 0 w 655348"/>
                  <a:gd name="connsiteY67" fmla="*/ 93259 h 689606"/>
                  <a:gd name="connsiteX68" fmla="*/ 0 w 655348"/>
                  <a:gd name="connsiteY68" fmla="*/ 596348 h 689606"/>
                  <a:gd name="connsiteX69" fmla="*/ 222044 w 655348"/>
                  <a:gd name="connsiteY69" fmla="*/ 689607 h 689606"/>
                  <a:gd name="connsiteX70" fmla="*/ 456143 w 655348"/>
                  <a:gd name="connsiteY70" fmla="*/ 596348 h 689606"/>
                  <a:gd name="connsiteX71" fmla="*/ 456143 w 655348"/>
                  <a:gd name="connsiteY71" fmla="*/ 572875 h 689606"/>
                  <a:gd name="connsiteX72" fmla="*/ 432669 w 655348"/>
                  <a:gd name="connsiteY72" fmla="*/ 572875 h 689606"/>
                  <a:gd name="connsiteX73" fmla="*/ 432669 w 655348"/>
                  <a:gd name="connsiteY73" fmla="*/ 596348 h 68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55348" h="689606">
                    <a:moveTo>
                      <a:pt x="654714" y="211259"/>
                    </a:moveTo>
                    <a:lnTo>
                      <a:pt x="617283" y="220141"/>
                    </a:lnTo>
                    <a:lnTo>
                      <a:pt x="646466" y="253130"/>
                    </a:lnTo>
                    <a:cubicBezTo>
                      <a:pt x="644563" y="257571"/>
                      <a:pt x="641391" y="260743"/>
                      <a:pt x="637585" y="263915"/>
                    </a:cubicBezTo>
                    <a:cubicBezTo>
                      <a:pt x="633778" y="266453"/>
                      <a:pt x="629972" y="268356"/>
                      <a:pt x="624896" y="268991"/>
                    </a:cubicBezTo>
                    <a:lnTo>
                      <a:pt x="602058" y="229657"/>
                    </a:lnTo>
                    <a:lnTo>
                      <a:pt x="579219" y="268991"/>
                    </a:lnTo>
                    <a:cubicBezTo>
                      <a:pt x="574778" y="268356"/>
                      <a:pt x="570337" y="266453"/>
                      <a:pt x="566530" y="263915"/>
                    </a:cubicBezTo>
                    <a:cubicBezTo>
                      <a:pt x="562724" y="261378"/>
                      <a:pt x="560186" y="257571"/>
                      <a:pt x="557649" y="253130"/>
                    </a:cubicBezTo>
                    <a:lnTo>
                      <a:pt x="586832" y="220141"/>
                    </a:lnTo>
                    <a:lnTo>
                      <a:pt x="549401" y="211259"/>
                    </a:lnTo>
                    <a:cubicBezTo>
                      <a:pt x="548767" y="209356"/>
                      <a:pt x="548767" y="207453"/>
                      <a:pt x="548767" y="206184"/>
                    </a:cubicBezTo>
                    <a:cubicBezTo>
                      <a:pt x="548767" y="198571"/>
                      <a:pt x="551305" y="192227"/>
                      <a:pt x="557014" y="186517"/>
                    </a:cubicBezTo>
                    <a:lnTo>
                      <a:pt x="592541" y="203646"/>
                    </a:lnTo>
                    <a:lnTo>
                      <a:pt x="588101" y="161141"/>
                    </a:lnTo>
                    <a:cubicBezTo>
                      <a:pt x="592541" y="159237"/>
                      <a:pt x="596982" y="157969"/>
                      <a:pt x="602058" y="157969"/>
                    </a:cubicBezTo>
                    <a:cubicBezTo>
                      <a:pt x="607133" y="157969"/>
                      <a:pt x="611574" y="159237"/>
                      <a:pt x="616015" y="161141"/>
                    </a:cubicBezTo>
                    <a:lnTo>
                      <a:pt x="611574" y="203646"/>
                    </a:lnTo>
                    <a:lnTo>
                      <a:pt x="647101" y="186517"/>
                    </a:lnTo>
                    <a:cubicBezTo>
                      <a:pt x="652811" y="192227"/>
                      <a:pt x="655348" y="198571"/>
                      <a:pt x="655348" y="206184"/>
                    </a:cubicBezTo>
                    <a:cubicBezTo>
                      <a:pt x="655348" y="206818"/>
                      <a:pt x="655348" y="208722"/>
                      <a:pt x="654714" y="211259"/>
                    </a:cubicBezTo>
                    <a:lnTo>
                      <a:pt x="654714" y="211259"/>
                    </a:lnTo>
                    <a:close/>
                    <a:moveTo>
                      <a:pt x="478347" y="482788"/>
                    </a:moveTo>
                    <a:cubicBezTo>
                      <a:pt x="496111" y="482788"/>
                      <a:pt x="515143" y="478982"/>
                      <a:pt x="536713" y="472003"/>
                    </a:cubicBezTo>
                    <a:lnTo>
                      <a:pt x="536713" y="494842"/>
                    </a:lnTo>
                    <a:cubicBezTo>
                      <a:pt x="517046" y="503723"/>
                      <a:pt x="496745" y="508164"/>
                      <a:pt x="477078" y="508164"/>
                    </a:cubicBezTo>
                    <a:cubicBezTo>
                      <a:pt x="440282" y="508164"/>
                      <a:pt x="411734" y="497379"/>
                      <a:pt x="392701" y="476444"/>
                    </a:cubicBezTo>
                    <a:cubicBezTo>
                      <a:pt x="373669" y="454874"/>
                      <a:pt x="364153" y="423788"/>
                      <a:pt x="364153" y="382551"/>
                    </a:cubicBezTo>
                    <a:cubicBezTo>
                      <a:pt x="364153" y="341948"/>
                      <a:pt x="373669" y="310228"/>
                      <a:pt x="393336" y="288658"/>
                    </a:cubicBezTo>
                    <a:cubicBezTo>
                      <a:pt x="413003" y="267088"/>
                      <a:pt x="440917" y="256302"/>
                      <a:pt x="478347" y="256302"/>
                    </a:cubicBezTo>
                    <a:cubicBezTo>
                      <a:pt x="498014" y="256302"/>
                      <a:pt x="517046" y="260109"/>
                      <a:pt x="534175" y="267722"/>
                    </a:cubicBezTo>
                    <a:lnTo>
                      <a:pt x="534175" y="290561"/>
                    </a:lnTo>
                    <a:cubicBezTo>
                      <a:pt x="516412" y="284851"/>
                      <a:pt x="498648" y="281679"/>
                      <a:pt x="479616" y="281679"/>
                    </a:cubicBezTo>
                    <a:cubicBezTo>
                      <a:pt x="449164" y="281679"/>
                      <a:pt x="427594" y="289292"/>
                      <a:pt x="413637" y="305152"/>
                    </a:cubicBezTo>
                    <a:cubicBezTo>
                      <a:pt x="400314" y="320378"/>
                      <a:pt x="393336" y="345755"/>
                      <a:pt x="393336" y="380013"/>
                    </a:cubicBezTo>
                    <a:lnTo>
                      <a:pt x="393336" y="385723"/>
                    </a:lnTo>
                    <a:cubicBezTo>
                      <a:pt x="393336" y="418712"/>
                      <a:pt x="400314" y="443454"/>
                      <a:pt x="414271" y="459314"/>
                    </a:cubicBezTo>
                    <a:cubicBezTo>
                      <a:pt x="427594" y="475175"/>
                      <a:pt x="449164" y="482788"/>
                      <a:pt x="478347" y="482788"/>
                    </a:cubicBezTo>
                    <a:lnTo>
                      <a:pt x="478347" y="482788"/>
                    </a:lnTo>
                    <a:close/>
                    <a:moveTo>
                      <a:pt x="222044" y="23473"/>
                    </a:moveTo>
                    <a:cubicBezTo>
                      <a:pt x="347658" y="23473"/>
                      <a:pt x="432669" y="59635"/>
                      <a:pt x="432669" y="93893"/>
                    </a:cubicBezTo>
                    <a:cubicBezTo>
                      <a:pt x="432669" y="128151"/>
                      <a:pt x="348293" y="164313"/>
                      <a:pt x="222044" y="164313"/>
                    </a:cubicBezTo>
                    <a:cubicBezTo>
                      <a:pt x="97700" y="164313"/>
                      <a:pt x="23473" y="128786"/>
                      <a:pt x="23473" y="93893"/>
                    </a:cubicBezTo>
                    <a:cubicBezTo>
                      <a:pt x="22839" y="59000"/>
                      <a:pt x="97700" y="23473"/>
                      <a:pt x="222044" y="23473"/>
                    </a:cubicBezTo>
                    <a:lnTo>
                      <a:pt x="222044" y="23473"/>
                    </a:lnTo>
                    <a:close/>
                    <a:moveTo>
                      <a:pt x="432669" y="596348"/>
                    </a:moveTo>
                    <a:cubicBezTo>
                      <a:pt x="432669" y="629972"/>
                      <a:pt x="348293" y="666767"/>
                      <a:pt x="222044" y="666767"/>
                    </a:cubicBezTo>
                    <a:cubicBezTo>
                      <a:pt x="124345" y="666767"/>
                      <a:pt x="23473" y="640757"/>
                      <a:pt x="23473" y="596348"/>
                    </a:cubicBezTo>
                    <a:lnTo>
                      <a:pt x="23473" y="478347"/>
                    </a:lnTo>
                    <a:cubicBezTo>
                      <a:pt x="58366" y="508164"/>
                      <a:pt x="129420" y="526562"/>
                      <a:pt x="222044" y="526562"/>
                    </a:cubicBezTo>
                    <a:cubicBezTo>
                      <a:pt x="269625" y="526562"/>
                      <a:pt x="315303" y="521487"/>
                      <a:pt x="353368" y="511971"/>
                    </a:cubicBezTo>
                    <a:lnTo>
                      <a:pt x="347658" y="489132"/>
                    </a:lnTo>
                    <a:cubicBezTo>
                      <a:pt x="311497" y="498014"/>
                      <a:pt x="267722" y="503089"/>
                      <a:pt x="222044" y="503089"/>
                    </a:cubicBezTo>
                    <a:cubicBezTo>
                      <a:pt x="124345" y="503089"/>
                      <a:pt x="23473" y="477078"/>
                      <a:pt x="23473" y="433304"/>
                    </a:cubicBezTo>
                    <a:lnTo>
                      <a:pt x="23473" y="313400"/>
                    </a:lnTo>
                    <a:cubicBezTo>
                      <a:pt x="58366" y="343852"/>
                      <a:pt x="130689" y="362249"/>
                      <a:pt x="222044" y="362249"/>
                    </a:cubicBezTo>
                    <a:cubicBezTo>
                      <a:pt x="269625" y="362249"/>
                      <a:pt x="315303" y="357174"/>
                      <a:pt x="353368" y="347658"/>
                    </a:cubicBezTo>
                    <a:lnTo>
                      <a:pt x="347658" y="324819"/>
                    </a:lnTo>
                    <a:cubicBezTo>
                      <a:pt x="311497" y="334336"/>
                      <a:pt x="267722" y="338776"/>
                      <a:pt x="222044" y="338776"/>
                    </a:cubicBezTo>
                    <a:cubicBezTo>
                      <a:pt x="97700" y="338776"/>
                      <a:pt x="23473" y="303249"/>
                      <a:pt x="23473" y="268356"/>
                    </a:cubicBezTo>
                    <a:lnTo>
                      <a:pt x="23473" y="137668"/>
                    </a:lnTo>
                    <a:cubicBezTo>
                      <a:pt x="58366" y="168119"/>
                      <a:pt x="130689" y="186517"/>
                      <a:pt x="222044" y="186517"/>
                    </a:cubicBezTo>
                    <a:cubicBezTo>
                      <a:pt x="307056" y="186517"/>
                      <a:pt x="392701" y="169388"/>
                      <a:pt x="432669" y="136399"/>
                    </a:cubicBezTo>
                    <a:lnTo>
                      <a:pt x="432669" y="175098"/>
                    </a:lnTo>
                    <a:lnTo>
                      <a:pt x="456143" y="175098"/>
                    </a:lnTo>
                    <a:lnTo>
                      <a:pt x="456143" y="93259"/>
                    </a:lnTo>
                    <a:cubicBezTo>
                      <a:pt x="456143" y="31721"/>
                      <a:pt x="338776" y="0"/>
                      <a:pt x="222044" y="0"/>
                    </a:cubicBezTo>
                    <a:cubicBezTo>
                      <a:pt x="91355" y="0"/>
                      <a:pt x="0" y="38699"/>
                      <a:pt x="0" y="93259"/>
                    </a:cubicBezTo>
                    <a:lnTo>
                      <a:pt x="0" y="596348"/>
                    </a:lnTo>
                    <a:cubicBezTo>
                      <a:pt x="0" y="652176"/>
                      <a:pt x="89452" y="689607"/>
                      <a:pt x="222044" y="689607"/>
                    </a:cubicBezTo>
                    <a:cubicBezTo>
                      <a:pt x="338142" y="689607"/>
                      <a:pt x="456143" y="657251"/>
                      <a:pt x="456143" y="596348"/>
                    </a:cubicBezTo>
                    <a:lnTo>
                      <a:pt x="456143" y="572875"/>
                    </a:lnTo>
                    <a:lnTo>
                      <a:pt x="432669" y="572875"/>
                    </a:lnTo>
                    <a:lnTo>
                      <a:pt x="432669" y="596348"/>
                    </a:lnTo>
                    <a:close/>
                  </a:path>
                </a:pathLst>
              </a:custGeom>
              <a:solidFill>
                <a:srgbClr val="FBD8BF"/>
              </a:solidFill>
              <a:ln w="27432" cap="flat">
                <a:noFill/>
                <a:prstDash val="solid"/>
                <a:round/>
              </a:ln>
            </p:spPr>
            <p:txBody>
              <a:bodyPr lIns="0" tIns="0" rIns="0" bIns="0" rtlCol="0" anchor="ctr"/>
              <a:lstStyle/>
              <a:p>
                <a:pPr algn="ctr" defTabSz="634975">
                  <a:defRPr/>
                </a:pPr>
                <a:endParaRPr lang="en-US" sz="1185" kern="0">
                  <a:solidFill>
                    <a:srgbClr val="03023F"/>
                  </a:solidFill>
                  <a:latin typeface="Amazon Ember" panose="020F0502020204030204"/>
                  <a:ea typeface="Amazon Ember" panose="020B0603020204020204" pitchFamily="34" charset="0"/>
                  <a:cs typeface="Amazon Ember" panose="020B0603020204020204" pitchFamily="34" charset="0"/>
                </a:endParaRPr>
              </a:p>
            </p:txBody>
          </p:sp>
          <p:sp>
            <p:nvSpPr>
              <p:cNvPr id="70" name="Title 1">
                <a:extLst>
                  <a:ext uri="{FF2B5EF4-FFF2-40B4-BE49-F238E27FC236}">
                    <a16:creationId xmlns:a16="http://schemas.microsoft.com/office/drawing/2014/main" id="{01CD596B-4FD0-4C7C-9AB7-78B86C61438A}"/>
                  </a:ext>
                </a:extLst>
              </p:cNvPr>
              <p:cNvSpPr txBox="1">
                <a:spLocks/>
              </p:cNvSpPr>
              <p:nvPr/>
            </p:nvSpPr>
            <p:spPr>
              <a:xfrm>
                <a:off x="8586100" y="4455446"/>
                <a:ext cx="1371600" cy="182880"/>
              </a:xfrm>
              <a:prstGeom prst="rect">
                <a:avLst/>
              </a:prstGeom>
            </p:spPr>
            <p:txBody>
              <a:bodyPr lIns="0" tIns="0" rIns="0" bIns="0">
                <a:noAutofit/>
              </a:bodyPr>
              <a:lstStyle>
                <a:defPPr>
                  <a:defRPr lang="en-US"/>
                </a:defPPr>
                <a:lvl1pPr marL="63500" indent="-63500" algn="ctr" defTabSz="1121864" eaLnBrk="1" latinLnBrk="0" hangingPunct="1">
                  <a:lnSpc>
                    <a:spcPct val="87000"/>
                  </a:lnSpc>
                  <a:spcBef>
                    <a:spcPts val="0"/>
                  </a:spcBef>
                  <a:spcAft>
                    <a:spcPts val="614"/>
                  </a:spcAft>
                  <a:buSzPct val="90000"/>
                  <a:buFontTx/>
                  <a:buChar char="​"/>
                  <a:tabLst>
                    <a:tab pos="6456363" algn="l"/>
                  </a:tabLst>
                  <a:defRPr sz="1600" cap="all" spc="300">
                    <a:solidFill>
                      <a:srgbClr val="1BA9F6"/>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fontAlgn="base">
                  <a:lnSpc>
                    <a:spcPct val="100000"/>
                  </a:lnSpc>
                  <a:spcAft>
                    <a:spcPts val="0"/>
                  </a:spcAft>
                  <a:defRPr/>
                </a:pPr>
                <a:r>
                  <a:rPr lang="en-US" sz="1000" kern="0" cap="none" spc="0" dirty="0">
                    <a:solidFill>
                      <a:srgbClr val="FFFFFF"/>
                    </a:solidFill>
                  </a:rPr>
                  <a:t>Amazon </a:t>
                </a:r>
                <a:r>
                  <a:rPr lang="en-US" sz="1000" kern="0" cap="none" spc="0" dirty="0" err="1">
                    <a:solidFill>
                      <a:srgbClr val="FFFFFF"/>
                    </a:solidFill>
                  </a:rPr>
                  <a:t>Keyspaces</a:t>
                </a:r>
                <a:endParaRPr lang="en-US" sz="1000" kern="0" cap="none" spc="0" dirty="0">
                  <a:solidFill>
                    <a:srgbClr val="FFFFFF"/>
                  </a:solidFill>
                </a:endParaRPr>
              </a:p>
            </p:txBody>
          </p:sp>
        </p:grpSp>
        <p:grpSp>
          <p:nvGrpSpPr>
            <p:cNvPr id="19" name="Group 18">
              <a:extLst>
                <a:ext uri="{FF2B5EF4-FFF2-40B4-BE49-F238E27FC236}">
                  <a16:creationId xmlns:a16="http://schemas.microsoft.com/office/drawing/2014/main" id="{A9F1AD23-3331-40E9-83D0-42DCD6171C96}"/>
                </a:ext>
              </a:extLst>
            </p:cNvPr>
            <p:cNvGrpSpPr/>
            <p:nvPr/>
          </p:nvGrpSpPr>
          <p:grpSpPr>
            <a:xfrm>
              <a:off x="6996531" y="3686876"/>
              <a:ext cx="1371600" cy="951450"/>
              <a:chOff x="6996531" y="3686876"/>
              <a:chExt cx="1371600" cy="951450"/>
            </a:xfrm>
          </p:grpSpPr>
          <p:sp>
            <p:nvSpPr>
              <p:cNvPr id="76" name="Title 1">
                <a:extLst>
                  <a:ext uri="{FF2B5EF4-FFF2-40B4-BE49-F238E27FC236}">
                    <a16:creationId xmlns:a16="http://schemas.microsoft.com/office/drawing/2014/main" id="{0EBDF88D-BD72-43C4-B49D-A77C8DCBB04A}"/>
                  </a:ext>
                </a:extLst>
              </p:cNvPr>
              <p:cNvSpPr txBox="1">
                <a:spLocks/>
              </p:cNvSpPr>
              <p:nvPr/>
            </p:nvSpPr>
            <p:spPr>
              <a:xfrm>
                <a:off x="6996531" y="3686876"/>
                <a:ext cx="1371600" cy="182880"/>
              </a:xfrm>
              <a:prstGeom prst="rect">
                <a:avLst/>
              </a:prstGeom>
            </p:spPr>
            <p:txBody>
              <a:bodyPr>
                <a:noAutofit/>
              </a:bodyPr>
              <a:lstStyle>
                <a:lvl1pPr algn="ctr" defTabSz="914400" rtl="0" eaLnBrk="1" latinLnBrk="0" hangingPunct="1">
                  <a:lnSpc>
                    <a:spcPct val="90000"/>
                  </a:lnSpc>
                  <a:spcBef>
                    <a:spcPct val="0"/>
                  </a:spcBef>
                  <a:buNone/>
                  <a:defRPr sz="12500" kern="1200">
                    <a:solidFill>
                      <a:srgbClr val="FFFFFF"/>
                    </a:solidFill>
                    <a:latin typeface="Amazon Ember Thin"/>
                    <a:ea typeface="Amazon Ember Thin"/>
                    <a:cs typeface="Amazon Ember Thin"/>
                    <a:sym typeface="Amazon Ember Thin"/>
                  </a:defRPr>
                </a:lvl1pPr>
              </a:lstStyle>
              <a:p>
                <a:pPr defTabSz="321118" fontAlgn="base">
                  <a:spcAft>
                    <a:spcPct val="0"/>
                  </a:spcAft>
                  <a:defRPr/>
                </a:pPr>
                <a:r>
                  <a:rPr lang="en-US" sz="1000" spc="119" dirty="0">
                    <a:solidFill>
                      <a:srgbClr val="10DFFF"/>
                    </a:solidFill>
                    <a:latin typeface="Amazon Ember Display" panose="020F0603020204020204" pitchFamily="34" charset="0"/>
                    <a:ea typeface="Amazon Ember Display" panose="020F0603020204020204" pitchFamily="34" charset="0"/>
                    <a:cs typeface="Amazon Ember Display" panose="020F0603020204020204" pitchFamily="34" charset="0"/>
                  </a:rPr>
                  <a:t>MEMORY</a:t>
                </a:r>
              </a:p>
            </p:txBody>
          </p:sp>
          <p:sp>
            <p:nvSpPr>
              <p:cNvPr id="77" name="Title 1">
                <a:extLst>
                  <a:ext uri="{FF2B5EF4-FFF2-40B4-BE49-F238E27FC236}">
                    <a16:creationId xmlns:a16="http://schemas.microsoft.com/office/drawing/2014/main" id="{E8ED880B-44C6-4383-99E8-F736D6A6AD1E}"/>
                  </a:ext>
                </a:extLst>
              </p:cNvPr>
              <p:cNvSpPr txBox="1">
                <a:spLocks/>
              </p:cNvSpPr>
              <p:nvPr/>
            </p:nvSpPr>
            <p:spPr>
              <a:xfrm>
                <a:off x="6996531" y="4455446"/>
                <a:ext cx="1371600" cy="182880"/>
              </a:xfrm>
              <a:prstGeom prst="rect">
                <a:avLst/>
              </a:prstGeom>
            </p:spPr>
            <p:txBody>
              <a:bodyPr lIns="0" tIns="0" rIns="0" bIns="0">
                <a:noAutofit/>
              </a:bodyPr>
              <a:lstStyle>
                <a:defPPr>
                  <a:defRPr lang="en-US"/>
                </a:defPPr>
                <a:lvl1pPr marL="63500" indent="-63500" algn="ctr" defTabSz="1121864" eaLnBrk="1" latinLnBrk="0" hangingPunct="1">
                  <a:lnSpc>
                    <a:spcPct val="87000"/>
                  </a:lnSpc>
                  <a:spcBef>
                    <a:spcPts val="0"/>
                  </a:spcBef>
                  <a:spcAft>
                    <a:spcPts val="614"/>
                  </a:spcAft>
                  <a:buSzPct val="90000"/>
                  <a:buFontTx/>
                  <a:buChar char="​"/>
                  <a:tabLst>
                    <a:tab pos="6456363" algn="l"/>
                  </a:tabLst>
                  <a:defRPr sz="1600" cap="all" spc="300">
                    <a:solidFill>
                      <a:srgbClr val="1BA9F6"/>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fontAlgn="base">
                  <a:lnSpc>
                    <a:spcPct val="100000"/>
                  </a:lnSpc>
                  <a:spcAft>
                    <a:spcPts val="0"/>
                  </a:spcAft>
                  <a:defRPr/>
                </a:pPr>
                <a:r>
                  <a:rPr lang="en-US" sz="1000" kern="0" cap="none" spc="0" dirty="0">
                    <a:solidFill>
                      <a:srgbClr val="FFFFFF"/>
                    </a:solidFill>
                  </a:rPr>
                  <a:t>Amazon  MemoryDB</a:t>
                </a:r>
              </a:p>
            </p:txBody>
          </p:sp>
          <p:sp>
            <p:nvSpPr>
              <p:cNvPr id="78" name="Freeform: Shape 88">
                <a:extLst>
                  <a:ext uri="{FF2B5EF4-FFF2-40B4-BE49-F238E27FC236}">
                    <a16:creationId xmlns:a16="http://schemas.microsoft.com/office/drawing/2014/main" id="{BB32DBB5-7274-4EC5-95DC-FD6BBB29961D}"/>
                  </a:ext>
                </a:extLst>
              </p:cNvPr>
              <p:cNvSpPr/>
              <p:nvPr/>
            </p:nvSpPr>
            <p:spPr>
              <a:xfrm>
                <a:off x="7475415" y="3904594"/>
                <a:ext cx="413833" cy="490894"/>
              </a:xfrm>
              <a:custGeom>
                <a:avLst/>
                <a:gdLst>
                  <a:gd name="connsiteX0" fmla="*/ 24108 w 726306"/>
                  <a:gd name="connsiteY0" fmla="*/ 661714 h 861554"/>
                  <a:gd name="connsiteX1" fmla="*/ 24108 w 726306"/>
                  <a:gd name="connsiteY1" fmla="*/ 765123 h 861554"/>
                  <a:gd name="connsiteX2" fmla="*/ 229023 w 726306"/>
                  <a:gd name="connsiteY2" fmla="*/ 837446 h 861554"/>
                  <a:gd name="connsiteX3" fmla="*/ 433938 w 726306"/>
                  <a:gd name="connsiteY3" fmla="*/ 765123 h 861554"/>
                  <a:gd name="connsiteX4" fmla="*/ 433938 w 726306"/>
                  <a:gd name="connsiteY4" fmla="*/ 661714 h 861554"/>
                  <a:gd name="connsiteX5" fmla="*/ 229023 w 726306"/>
                  <a:gd name="connsiteY5" fmla="*/ 713736 h 861554"/>
                  <a:gd name="connsiteX6" fmla="*/ 24108 w 726306"/>
                  <a:gd name="connsiteY6" fmla="*/ 661714 h 861554"/>
                  <a:gd name="connsiteX7" fmla="*/ 24108 w 726306"/>
                  <a:gd name="connsiteY7" fmla="*/ 495498 h 861554"/>
                  <a:gd name="connsiteX8" fmla="*/ 24108 w 726306"/>
                  <a:gd name="connsiteY8" fmla="*/ 616671 h 861554"/>
                  <a:gd name="connsiteX9" fmla="*/ 229023 w 726306"/>
                  <a:gd name="connsiteY9" fmla="*/ 688994 h 861554"/>
                  <a:gd name="connsiteX10" fmla="*/ 433938 w 726306"/>
                  <a:gd name="connsiteY10" fmla="*/ 616671 h 861554"/>
                  <a:gd name="connsiteX11" fmla="*/ 433938 w 726306"/>
                  <a:gd name="connsiteY11" fmla="*/ 495498 h 861554"/>
                  <a:gd name="connsiteX12" fmla="*/ 229023 w 726306"/>
                  <a:gd name="connsiteY12" fmla="*/ 547520 h 861554"/>
                  <a:gd name="connsiteX13" fmla="*/ 24108 w 726306"/>
                  <a:gd name="connsiteY13" fmla="*/ 495498 h 861554"/>
                  <a:gd name="connsiteX14" fmla="*/ 24108 w 726306"/>
                  <a:gd name="connsiteY14" fmla="*/ 326744 h 861554"/>
                  <a:gd name="connsiteX15" fmla="*/ 24108 w 726306"/>
                  <a:gd name="connsiteY15" fmla="*/ 451089 h 861554"/>
                  <a:gd name="connsiteX16" fmla="*/ 229023 w 726306"/>
                  <a:gd name="connsiteY16" fmla="*/ 523412 h 861554"/>
                  <a:gd name="connsiteX17" fmla="*/ 433938 w 726306"/>
                  <a:gd name="connsiteY17" fmla="*/ 451089 h 861554"/>
                  <a:gd name="connsiteX18" fmla="*/ 433938 w 726306"/>
                  <a:gd name="connsiteY18" fmla="*/ 326744 h 861554"/>
                  <a:gd name="connsiteX19" fmla="*/ 229023 w 726306"/>
                  <a:gd name="connsiteY19" fmla="*/ 378766 h 861554"/>
                  <a:gd name="connsiteX20" fmla="*/ 24108 w 726306"/>
                  <a:gd name="connsiteY20" fmla="*/ 326744 h 861554"/>
                  <a:gd name="connsiteX21" fmla="*/ 229023 w 726306"/>
                  <a:gd name="connsiteY21" fmla="*/ 210647 h 861554"/>
                  <a:gd name="connsiteX22" fmla="*/ 24108 w 726306"/>
                  <a:gd name="connsiteY22" fmla="*/ 282970 h 861554"/>
                  <a:gd name="connsiteX23" fmla="*/ 229023 w 726306"/>
                  <a:gd name="connsiteY23" fmla="*/ 355293 h 861554"/>
                  <a:gd name="connsiteX24" fmla="*/ 433938 w 726306"/>
                  <a:gd name="connsiteY24" fmla="*/ 282970 h 861554"/>
                  <a:gd name="connsiteX25" fmla="*/ 229023 w 726306"/>
                  <a:gd name="connsiteY25" fmla="*/ 210647 h 861554"/>
                  <a:gd name="connsiteX26" fmla="*/ 229023 w 726306"/>
                  <a:gd name="connsiteY26" fmla="*/ 186539 h 861554"/>
                  <a:gd name="connsiteX27" fmla="*/ 458046 w 726306"/>
                  <a:gd name="connsiteY27" fmla="*/ 282970 h 861554"/>
                  <a:gd name="connsiteX28" fmla="*/ 458046 w 726306"/>
                  <a:gd name="connsiteY28" fmla="*/ 765123 h 861554"/>
                  <a:gd name="connsiteX29" fmla="*/ 229023 w 726306"/>
                  <a:gd name="connsiteY29" fmla="*/ 861554 h 861554"/>
                  <a:gd name="connsiteX30" fmla="*/ 0 w 726306"/>
                  <a:gd name="connsiteY30" fmla="*/ 765123 h 861554"/>
                  <a:gd name="connsiteX31" fmla="*/ 0 w 726306"/>
                  <a:gd name="connsiteY31" fmla="*/ 282970 h 861554"/>
                  <a:gd name="connsiteX32" fmla="*/ 229023 w 726306"/>
                  <a:gd name="connsiteY32" fmla="*/ 186539 h 861554"/>
                  <a:gd name="connsiteX33" fmla="*/ 271435 w 726306"/>
                  <a:gd name="connsiteY33" fmla="*/ 0 h 861554"/>
                  <a:gd name="connsiteX34" fmla="*/ 291651 w 726306"/>
                  <a:gd name="connsiteY34" fmla="*/ 0 h 861554"/>
                  <a:gd name="connsiteX35" fmla="*/ 291651 w 726306"/>
                  <a:gd name="connsiteY35" fmla="*/ 60650 h 861554"/>
                  <a:gd name="connsiteX36" fmla="*/ 352301 w 726306"/>
                  <a:gd name="connsiteY36" fmla="*/ 60650 h 861554"/>
                  <a:gd name="connsiteX37" fmla="*/ 352301 w 726306"/>
                  <a:gd name="connsiteY37" fmla="*/ 0 h 861554"/>
                  <a:gd name="connsiteX38" fmla="*/ 372517 w 726306"/>
                  <a:gd name="connsiteY38" fmla="*/ 0 h 861554"/>
                  <a:gd name="connsiteX39" fmla="*/ 372517 w 726306"/>
                  <a:gd name="connsiteY39" fmla="*/ 60650 h 861554"/>
                  <a:gd name="connsiteX40" fmla="*/ 433167 w 726306"/>
                  <a:gd name="connsiteY40" fmla="*/ 60650 h 861554"/>
                  <a:gd name="connsiteX41" fmla="*/ 433167 w 726306"/>
                  <a:gd name="connsiteY41" fmla="*/ 0 h 861554"/>
                  <a:gd name="connsiteX42" fmla="*/ 453383 w 726306"/>
                  <a:gd name="connsiteY42" fmla="*/ 0 h 861554"/>
                  <a:gd name="connsiteX43" fmla="*/ 453383 w 726306"/>
                  <a:gd name="connsiteY43" fmla="*/ 60650 h 861554"/>
                  <a:gd name="connsiteX44" fmla="*/ 514033 w 726306"/>
                  <a:gd name="connsiteY44" fmla="*/ 60650 h 861554"/>
                  <a:gd name="connsiteX45" fmla="*/ 514033 w 726306"/>
                  <a:gd name="connsiteY45" fmla="*/ 0 h 861554"/>
                  <a:gd name="connsiteX46" fmla="*/ 534249 w 726306"/>
                  <a:gd name="connsiteY46" fmla="*/ 0 h 861554"/>
                  <a:gd name="connsiteX47" fmla="*/ 534249 w 726306"/>
                  <a:gd name="connsiteY47" fmla="*/ 60650 h 861554"/>
                  <a:gd name="connsiteX48" fmla="*/ 594899 w 726306"/>
                  <a:gd name="connsiteY48" fmla="*/ 60650 h 861554"/>
                  <a:gd name="connsiteX49" fmla="*/ 594899 w 726306"/>
                  <a:gd name="connsiteY49" fmla="*/ 0 h 861554"/>
                  <a:gd name="connsiteX50" fmla="*/ 615115 w 726306"/>
                  <a:gd name="connsiteY50" fmla="*/ 0 h 861554"/>
                  <a:gd name="connsiteX51" fmla="*/ 615115 w 726306"/>
                  <a:gd name="connsiteY51" fmla="*/ 60650 h 861554"/>
                  <a:gd name="connsiteX52" fmla="*/ 655548 w 726306"/>
                  <a:gd name="connsiteY52" fmla="*/ 60650 h 861554"/>
                  <a:gd name="connsiteX53" fmla="*/ 665657 w 726306"/>
                  <a:gd name="connsiteY53" fmla="*/ 70758 h 861554"/>
                  <a:gd name="connsiteX54" fmla="*/ 665657 w 726306"/>
                  <a:gd name="connsiteY54" fmla="*/ 111191 h 861554"/>
                  <a:gd name="connsiteX55" fmla="*/ 726306 w 726306"/>
                  <a:gd name="connsiteY55" fmla="*/ 111191 h 861554"/>
                  <a:gd name="connsiteX56" fmla="*/ 726306 w 726306"/>
                  <a:gd name="connsiteY56" fmla="*/ 131407 h 861554"/>
                  <a:gd name="connsiteX57" fmla="*/ 665657 w 726306"/>
                  <a:gd name="connsiteY57" fmla="*/ 131407 h 861554"/>
                  <a:gd name="connsiteX58" fmla="*/ 665657 w 726306"/>
                  <a:gd name="connsiteY58" fmla="*/ 192057 h 861554"/>
                  <a:gd name="connsiteX59" fmla="*/ 726306 w 726306"/>
                  <a:gd name="connsiteY59" fmla="*/ 192057 h 861554"/>
                  <a:gd name="connsiteX60" fmla="*/ 726306 w 726306"/>
                  <a:gd name="connsiteY60" fmla="*/ 212273 h 861554"/>
                  <a:gd name="connsiteX61" fmla="*/ 665657 w 726306"/>
                  <a:gd name="connsiteY61" fmla="*/ 212273 h 861554"/>
                  <a:gd name="connsiteX62" fmla="*/ 665657 w 726306"/>
                  <a:gd name="connsiteY62" fmla="*/ 272923 h 861554"/>
                  <a:gd name="connsiteX63" fmla="*/ 726306 w 726306"/>
                  <a:gd name="connsiteY63" fmla="*/ 272923 h 861554"/>
                  <a:gd name="connsiteX64" fmla="*/ 726306 w 726306"/>
                  <a:gd name="connsiteY64" fmla="*/ 293139 h 861554"/>
                  <a:gd name="connsiteX65" fmla="*/ 665657 w 726306"/>
                  <a:gd name="connsiteY65" fmla="*/ 293139 h 861554"/>
                  <a:gd name="connsiteX66" fmla="*/ 665657 w 726306"/>
                  <a:gd name="connsiteY66" fmla="*/ 353789 h 861554"/>
                  <a:gd name="connsiteX67" fmla="*/ 726306 w 726306"/>
                  <a:gd name="connsiteY67" fmla="*/ 353789 h 861554"/>
                  <a:gd name="connsiteX68" fmla="*/ 726306 w 726306"/>
                  <a:gd name="connsiteY68" fmla="*/ 374005 h 861554"/>
                  <a:gd name="connsiteX69" fmla="*/ 665657 w 726306"/>
                  <a:gd name="connsiteY69" fmla="*/ 374005 h 861554"/>
                  <a:gd name="connsiteX70" fmla="*/ 665657 w 726306"/>
                  <a:gd name="connsiteY70" fmla="*/ 434655 h 861554"/>
                  <a:gd name="connsiteX71" fmla="*/ 726306 w 726306"/>
                  <a:gd name="connsiteY71" fmla="*/ 434655 h 861554"/>
                  <a:gd name="connsiteX72" fmla="*/ 726306 w 726306"/>
                  <a:gd name="connsiteY72" fmla="*/ 454871 h 861554"/>
                  <a:gd name="connsiteX73" fmla="*/ 665657 w 726306"/>
                  <a:gd name="connsiteY73" fmla="*/ 454871 h 861554"/>
                  <a:gd name="connsiteX74" fmla="*/ 665657 w 726306"/>
                  <a:gd name="connsiteY74" fmla="*/ 495304 h 861554"/>
                  <a:gd name="connsiteX75" fmla="*/ 655548 w 726306"/>
                  <a:gd name="connsiteY75" fmla="*/ 505413 h 861554"/>
                  <a:gd name="connsiteX76" fmla="*/ 615115 w 726306"/>
                  <a:gd name="connsiteY76" fmla="*/ 505413 h 861554"/>
                  <a:gd name="connsiteX77" fmla="*/ 615115 w 726306"/>
                  <a:gd name="connsiteY77" fmla="*/ 566062 h 861554"/>
                  <a:gd name="connsiteX78" fmla="*/ 594899 w 726306"/>
                  <a:gd name="connsiteY78" fmla="*/ 566062 h 861554"/>
                  <a:gd name="connsiteX79" fmla="*/ 594899 w 726306"/>
                  <a:gd name="connsiteY79" fmla="*/ 505413 h 861554"/>
                  <a:gd name="connsiteX80" fmla="*/ 534249 w 726306"/>
                  <a:gd name="connsiteY80" fmla="*/ 505413 h 861554"/>
                  <a:gd name="connsiteX81" fmla="*/ 534249 w 726306"/>
                  <a:gd name="connsiteY81" fmla="*/ 566062 h 861554"/>
                  <a:gd name="connsiteX82" fmla="*/ 514033 w 726306"/>
                  <a:gd name="connsiteY82" fmla="*/ 566062 h 861554"/>
                  <a:gd name="connsiteX83" fmla="*/ 514033 w 726306"/>
                  <a:gd name="connsiteY83" fmla="*/ 505413 h 861554"/>
                  <a:gd name="connsiteX84" fmla="*/ 478654 w 726306"/>
                  <a:gd name="connsiteY84" fmla="*/ 505413 h 861554"/>
                  <a:gd name="connsiteX85" fmla="*/ 478654 w 726306"/>
                  <a:gd name="connsiteY85" fmla="*/ 485196 h 861554"/>
                  <a:gd name="connsiteX86" fmla="*/ 645440 w 726306"/>
                  <a:gd name="connsiteY86" fmla="*/ 485196 h 861554"/>
                  <a:gd name="connsiteX87" fmla="*/ 645440 w 726306"/>
                  <a:gd name="connsiteY87" fmla="*/ 80866 h 861554"/>
                  <a:gd name="connsiteX88" fmla="*/ 241110 w 726306"/>
                  <a:gd name="connsiteY88" fmla="*/ 80866 h 861554"/>
                  <a:gd name="connsiteX89" fmla="*/ 241110 w 726306"/>
                  <a:gd name="connsiteY89" fmla="*/ 167659 h 861554"/>
                  <a:gd name="connsiteX90" fmla="*/ 220894 w 726306"/>
                  <a:gd name="connsiteY90" fmla="*/ 167659 h 861554"/>
                  <a:gd name="connsiteX91" fmla="*/ 220894 w 726306"/>
                  <a:gd name="connsiteY91" fmla="*/ 131407 h 861554"/>
                  <a:gd name="connsiteX92" fmla="*/ 160244 w 726306"/>
                  <a:gd name="connsiteY92" fmla="*/ 131407 h 861554"/>
                  <a:gd name="connsiteX93" fmla="*/ 160244 w 726306"/>
                  <a:gd name="connsiteY93" fmla="*/ 111191 h 861554"/>
                  <a:gd name="connsiteX94" fmla="*/ 220894 w 726306"/>
                  <a:gd name="connsiteY94" fmla="*/ 111191 h 861554"/>
                  <a:gd name="connsiteX95" fmla="*/ 220894 w 726306"/>
                  <a:gd name="connsiteY95" fmla="*/ 70758 h 861554"/>
                  <a:gd name="connsiteX96" fmla="*/ 231002 w 726306"/>
                  <a:gd name="connsiteY96" fmla="*/ 60650 h 861554"/>
                  <a:gd name="connsiteX97" fmla="*/ 271435 w 726306"/>
                  <a:gd name="connsiteY97" fmla="*/ 60650 h 86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26306" h="861554">
                    <a:moveTo>
                      <a:pt x="24108" y="661714"/>
                    </a:moveTo>
                    <a:lnTo>
                      <a:pt x="24108" y="765123"/>
                    </a:lnTo>
                    <a:cubicBezTo>
                      <a:pt x="24108" y="799382"/>
                      <a:pt x="108485" y="837446"/>
                      <a:pt x="229023" y="837446"/>
                    </a:cubicBezTo>
                    <a:cubicBezTo>
                      <a:pt x="349561" y="837446"/>
                      <a:pt x="433938" y="798747"/>
                      <a:pt x="433938" y="765123"/>
                    </a:cubicBezTo>
                    <a:lnTo>
                      <a:pt x="433938" y="661714"/>
                    </a:lnTo>
                    <a:cubicBezTo>
                      <a:pt x="397142" y="692800"/>
                      <a:pt x="321013" y="713736"/>
                      <a:pt x="229023" y="713736"/>
                    </a:cubicBezTo>
                    <a:cubicBezTo>
                      <a:pt x="137033" y="713736"/>
                      <a:pt x="60904" y="693435"/>
                      <a:pt x="24108" y="661714"/>
                    </a:cubicBezTo>
                    <a:close/>
                    <a:moveTo>
                      <a:pt x="24108" y="495498"/>
                    </a:moveTo>
                    <a:lnTo>
                      <a:pt x="24108" y="616671"/>
                    </a:lnTo>
                    <a:cubicBezTo>
                      <a:pt x="24108" y="650929"/>
                      <a:pt x="108485" y="688994"/>
                      <a:pt x="229023" y="688994"/>
                    </a:cubicBezTo>
                    <a:cubicBezTo>
                      <a:pt x="349561" y="688994"/>
                      <a:pt x="433938" y="650929"/>
                      <a:pt x="433938" y="616671"/>
                    </a:cubicBezTo>
                    <a:lnTo>
                      <a:pt x="433938" y="495498"/>
                    </a:lnTo>
                    <a:cubicBezTo>
                      <a:pt x="397142" y="526584"/>
                      <a:pt x="321013" y="547520"/>
                      <a:pt x="229023" y="547520"/>
                    </a:cubicBezTo>
                    <a:cubicBezTo>
                      <a:pt x="137033" y="547520"/>
                      <a:pt x="60904" y="527219"/>
                      <a:pt x="24108" y="495498"/>
                    </a:cubicBezTo>
                    <a:close/>
                    <a:moveTo>
                      <a:pt x="24108" y="326744"/>
                    </a:moveTo>
                    <a:lnTo>
                      <a:pt x="24108" y="451089"/>
                    </a:lnTo>
                    <a:cubicBezTo>
                      <a:pt x="24108" y="485347"/>
                      <a:pt x="108485" y="523412"/>
                      <a:pt x="229023" y="523412"/>
                    </a:cubicBezTo>
                    <a:cubicBezTo>
                      <a:pt x="349561" y="523412"/>
                      <a:pt x="433938" y="485347"/>
                      <a:pt x="433938" y="451089"/>
                    </a:cubicBezTo>
                    <a:lnTo>
                      <a:pt x="433938" y="326744"/>
                    </a:lnTo>
                    <a:cubicBezTo>
                      <a:pt x="397142" y="357830"/>
                      <a:pt x="321013" y="378766"/>
                      <a:pt x="229023" y="378766"/>
                    </a:cubicBezTo>
                    <a:cubicBezTo>
                      <a:pt x="137033" y="378766"/>
                      <a:pt x="60904" y="358465"/>
                      <a:pt x="24108" y="326744"/>
                    </a:cubicBezTo>
                    <a:close/>
                    <a:moveTo>
                      <a:pt x="229023" y="210647"/>
                    </a:moveTo>
                    <a:cubicBezTo>
                      <a:pt x="108485" y="210647"/>
                      <a:pt x="24108" y="248711"/>
                      <a:pt x="24108" y="282970"/>
                    </a:cubicBezTo>
                    <a:cubicBezTo>
                      <a:pt x="24108" y="317228"/>
                      <a:pt x="108485" y="355293"/>
                      <a:pt x="229023" y="355293"/>
                    </a:cubicBezTo>
                    <a:cubicBezTo>
                      <a:pt x="349561" y="355293"/>
                      <a:pt x="433938" y="317228"/>
                      <a:pt x="433938" y="282970"/>
                    </a:cubicBezTo>
                    <a:cubicBezTo>
                      <a:pt x="433938" y="248711"/>
                      <a:pt x="349561" y="210647"/>
                      <a:pt x="229023" y="210647"/>
                    </a:cubicBezTo>
                    <a:close/>
                    <a:moveTo>
                      <a:pt x="229023" y="186539"/>
                    </a:moveTo>
                    <a:cubicBezTo>
                      <a:pt x="359712" y="186539"/>
                      <a:pt x="458046" y="227776"/>
                      <a:pt x="458046" y="282970"/>
                    </a:cubicBezTo>
                    <a:lnTo>
                      <a:pt x="458046" y="765123"/>
                    </a:lnTo>
                    <a:cubicBezTo>
                      <a:pt x="458046" y="820317"/>
                      <a:pt x="359712" y="861554"/>
                      <a:pt x="229023" y="861554"/>
                    </a:cubicBezTo>
                    <a:cubicBezTo>
                      <a:pt x="98334" y="861554"/>
                      <a:pt x="0" y="820317"/>
                      <a:pt x="0" y="765123"/>
                    </a:cubicBezTo>
                    <a:lnTo>
                      <a:pt x="0" y="282970"/>
                    </a:lnTo>
                    <a:cubicBezTo>
                      <a:pt x="0" y="227776"/>
                      <a:pt x="98334" y="186539"/>
                      <a:pt x="229023" y="186539"/>
                    </a:cubicBezTo>
                    <a:close/>
                    <a:moveTo>
                      <a:pt x="271435" y="0"/>
                    </a:moveTo>
                    <a:lnTo>
                      <a:pt x="291651" y="0"/>
                    </a:lnTo>
                    <a:lnTo>
                      <a:pt x="291651" y="60650"/>
                    </a:lnTo>
                    <a:lnTo>
                      <a:pt x="352301" y="60650"/>
                    </a:lnTo>
                    <a:lnTo>
                      <a:pt x="352301" y="0"/>
                    </a:lnTo>
                    <a:lnTo>
                      <a:pt x="372517" y="0"/>
                    </a:lnTo>
                    <a:lnTo>
                      <a:pt x="372517" y="60650"/>
                    </a:lnTo>
                    <a:lnTo>
                      <a:pt x="433167" y="60650"/>
                    </a:lnTo>
                    <a:lnTo>
                      <a:pt x="433167" y="0"/>
                    </a:lnTo>
                    <a:lnTo>
                      <a:pt x="453383" y="0"/>
                    </a:lnTo>
                    <a:lnTo>
                      <a:pt x="453383" y="60650"/>
                    </a:lnTo>
                    <a:lnTo>
                      <a:pt x="514033" y="60650"/>
                    </a:lnTo>
                    <a:lnTo>
                      <a:pt x="514033" y="0"/>
                    </a:lnTo>
                    <a:lnTo>
                      <a:pt x="534249" y="0"/>
                    </a:lnTo>
                    <a:lnTo>
                      <a:pt x="534249" y="60650"/>
                    </a:lnTo>
                    <a:lnTo>
                      <a:pt x="594899" y="60650"/>
                    </a:lnTo>
                    <a:lnTo>
                      <a:pt x="594899" y="0"/>
                    </a:lnTo>
                    <a:lnTo>
                      <a:pt x="615115" y="0"/>
                    </a:lnTo>
                    <a:lnTo>
                      <a:pt x="615115" y="60650"/>
                    </a:lnTo>
                    <a:lnTo>
                      <a:pt x="655548" y="60650"/>
                    </a:lnTo>
                    <a:cubicBezTo>
                      <a:pt x="661401" y="60650"/>
                      <a:pt x="665657" y="65438"/>
                      <a:pt x="665657" y="70758"/>
                    </a:cubicBezTo>
                    <a:lnTo>
                      <a:pt x="665657" y="111191"/>
                    </a:lnTo>
                    <a:lnTo>
                      <a:pt x="726306" y="111191"/>
                    </a:lnTo>
                    <a:lnTo>
                      <a:pt x="726306" y="131407"/>
                    </a:lnTo>
                    <a:lnTo>
                      <a:pt x="665657" y="131407"/>
                    </a:lnTo>
                    <a:lnTo>
                      <a:pt x="665657" y="192057"/>
                    </a:lnTo>
                    <a:lnTo>
                      <a:pt x="726306" y="192057"/>
                    </a:lnTo>
                    <a:lnTo>
                      <a:pt x="726306" y="212273"/>
                    </a:lnTo>
                    <a:lnTo>
                      <a:pt x="665657" y="212273"/>
                    </a:lnTo>
                    <a:lnTo>
                      <a:pt x="665657" y="272923"/>
                    </a:lnTo>
                    <a:lnTo>
                      <a:pt x="726306" y="272923"/>
                    </a:lnTo>
                    <a:lnTo>
                      <a:pt x="726306" y="293139"/>
                    </a:lnTo>
                    <a:lnTo>
                      <a:pt x="665657" y="293139"/>
                    </a:lnTo>
                    <a:lnTo>
                      <a:pt x="665657" y="353789"/>
                    </a:lnTo>
                    <a:lnTo>
                      <a:pt x="726306" y="353789"/>
                    </a:lnTo>
                    <a:lnTo>
                      <a:pt x="726306" y="374005"/>
                    </a:lnTo>
                    <a:lnTo>
                      <a:pt x="665657" y="374005"/>
                    </a:lnTo>
                    <a:lnTo>
                      <a:pt x="665657" y="434655"/>
                    </a:lnTo>
                    <a:lnTo>
                      <a:pt x="726306" y="434655"/>
                    </a:lnTo>
                    <a:lnTo>
                      <a:pt x="726306" y="454871"/>
                    </a:lnTo>
                    <a:lnTo>
                      <a:pt x="665657" y="454871"/>
                    </a:lnTo>
                    <a:lnTo>
                      <a:pt x="665657" y="495304"/>
                    </a:lnTo>
                    <a:cubicBezTo>
                      <a:pt x="665657" y="500625"/>
                      <a:pt x="661401" y="505413"/>
                      <a:pt x="655548" y="505413"/>
                    </a:cubicBezTo>
                    <a:lnTo>
                      <a:pt x="615115" y="505413"/>
                    </a:lnTo>
                    <a:lnTo>
                      <a:pt x="615115" y="566062"/>
                    </a:lnTo>
                    <a:lnTo>
                      <a:pt x="594899" y="566062"/>
                    </a:lnTo>
                    <a:lnTo>
                      <a:pt x="594899" y="505413"/>
                    </a:lnTo>
                    <a:lnTo>
                      <a:pt x="534249" y="505413"/>
                    </a:lnTo>
                    <a:lnTo>
                      <a:pt x="534249" y="566062"/>
                    </a:lnTo>
                    <a:lnTo>
                      <a:pt x="514033" y="566062"/>
                    </a:lnTo>
                    <a:lnTo>
                      <a:pt x="514033" y="505413"/>
                    </a:lnTo>
                    <a:lnTo>
                      <a:pt x="478654" y="505413"/>
                    </a:lnTo>
                    <a:lnTo>
                      <a:pt x="478654" y="485196"/>
                    </a:lnTo>
                    <a:lnTo>
                      <a:pt x="645440" y="485196"/>
                    </a:lnTo>
                    <a:lnTo>
                      <a:pt x="645440" y="80866"/>
                    </a:lnTo>
                    <a:lnTo>
                      <a:pt x="241110" y="80866"/>
                    </a:lnTo>
                    <a:lnTo>
                      <a:pt x="241110" y="167659"/>
                    </a:lnTo>
                    <a:lnTo>
                      <a:pt x="220894" y="167659"/>
                    </a:lnTo>
                    <a:lnTo>
                      <a:pt x="220894" y="131407"/>
                    </a:lnTo>
                    <a:lnTo>
                      <a:pt x="160244" y="131407"/>
                    </a:lnTo>
                    <a:lnTo>
                      <a:pt x="160244" y="111191"/>
                    </a:lnTo>
                    <a:lnTo>
                      <a:pt x="220894" y="111191"/>
                    </a:lnTo>
                    <a:lnTo>
                      <a:pt x="220894" y="70758"/>
                    </a:lnTo>
                    <a:cubicBezTo>
                      <a:pt x="220894" y="65438"/>
                      <a:pt x="225150" y="60650"/>
                      <a:pt x="231002" y="60650"/>
                    </a:cubicBezTo>
                    <a:lnTo>
                      <a:pt x="271435" y="60650"/>
                    </a:lnTo>
                    <a:close/>
                  </a:path>
                </a:pathLst>
              </a:custGeom>
              <a:solidFill>
                <a:srgbClr val="FBD8BF"/>
              </a:solidFill>
              <a:ln w="27432" cap="flat">
                <a:noFill/>
                <a:prstDash val="solid"/>
                <a:round/>
              </a:ln>
            </p:spPr>
            <p:txBody>
              <a:bodyPr lIns="0" tIns="0" rIns="0" bIns="0" rtlCol="0" anchor="ctr"/>
              <a:lstStyle/>
              <a:p>
                <a:pPr algn="ctr" defTabSz="634975">
                  <a:defRPr/>
                </a:pPr>
                <a:endParaRPr lang="en-US" sz="1185" kern="0">
                  <a:solidFill>
                    <a:srgbClr val="03023F"/>
                  </a:solidFill>
                  <a:latin typeface="Amazon Ember" panose="020F0502020204030204"/>
                  <a:ea typeface="Amazon Ember" panose="020B0603020204020204" pitchFamily="34" charset="0"/>
                  <a:cs typeface="Amazon Ember" panose="020B0603020204020204" pitchFamily="34" charset="0"/>
                </a:endParaRPr>
              </a:p>
            </p:txBody>
          </p:sp>
        </p:grpSp>
      </p:grpSp>
      <p:grpSp>
        <p:nvGrpSpPr>
          <p:cNvPr id="3" name="Group 2">
            <a:extLst>
              <a:ext uri="{FF2B5EF4-FFF2-40B4-BE49-F238E27FC236}">
                <a16:creationId xmlns:a16="http://schemas.microsoft.com/office/drawing/2014/main" id="{0EC90CC4-511B-4B1C-93C4-FDBA94A0651D}"/>
              </a:ext>
            </a:extLst>
          </p:cNvPr>
          <p:cNvGrpSpPr/>
          <p:nvPr/>
        </p:nvGrpSpPr>
        <p:grpSpPr>
          <a:xfrm>
            <a:off x="970659" y="2583214"/>
            <a:ext cx="921085" cy="1691572"/>
            <a:chOff x="652101" y="2738048"/>
            <a:chExt cx="921085" cy="1691572"/>
          </a:xfrm>
        </p:grpSpPr>
        <p:sp>
          <p:nvSpPr>
            <p:cNvPr id="72" name="Freeform: Shape 90">
              <a:extLst>
                <a:ext uri="{FF2B5EF4-FFF2-40B4-BE49-F238E27FC236}">
                  <a16:creationId xmlns:a16="http://schemas.microsoft.com/office/drawing/2014/main" id="{89ABA41C-41B9-4EE8-A1D3-26F84276053B}"/>
                </a:ext>
              </a:extLst>
            </p:cNvPr>
            <p:cNvSpPr>
              <a:spLocks noChangeAspect="1"/>
            </p:cNvSpPr>
            <p:nvPr/>
          </p:nvSpPr>
          <p:spPr>
            <a:xfrm>
              <a:off x="700241" y="2738048"/>
              <a:ext cx="824808" cy="824029"/>
            </a:xfrm>
            <a:custGeom>
              <a:avLst/>
              <a:gdLst>
                <a:gd name="connsiteX0" fmla="*/ 41871 w 675649"/>
                <a:gd name="connsiteY0" fmla="*/ 24108 h 675014"/>
                <a:gd name="connsiteX1" fmla="*/ 154162 w 675649"/>
                <a:gd name="connsiteY1" fmla="*/ 136399 h 675014"/>
                <a:gd name="connsiteX2" fmla="*/ 137033 w 675649"/>
                <a:gd name="connsiteY2" fmla="*/ 153528 h 675014"/>
                <a:gd name="connsiteX3" fmla="*/ 24742 w 675649"/>
                <a:gd name="connsiteY3" fmla="*/ 41237 h 675014"/>
                <a:gd name="connsiteX4" fmla="*/ 24742 w 675649"/>
                <a:gd name="connsiteY4" fmla="*/ 132592 h 675014"/>
                <a:gd name="connsiteX5" fmla="*/ 634 w 675649"/>
                <a:gd name="connsiteY5" fmla="*/ 132592 h 675014"/>
                <a:gd name="connsiteX6" fmla="*/ 634 w 675649"/>
                <a:gd name="connsiteY6" fmla="*/ 12054 h 675014"/>
                <a:gd name="connsiteX7" fmla="*/ 12688 w 675649"/>
                <a:gd name="connsiteY7" fmla="*/ 0 h 675014"/>
                <a:gd name="connsiteX8" fmla="*/ 133227 w 675649"/>
                <a:gd name="connsiteY8" fmla="*/ 0 h 675014"/>
                <a:gd name="connsiteX9" fmla="*/ 133227 w 675649"/>
                <a:gd name="connsiteY9" fmla="*/ 24108 h 675014"/>
                <a:gd name="connsiteX10" fmla="*/ 41871 w 675649"/>
                <a:gd name="connsiteY10" fmla="*/ 24108 h 675014"/>
                <a:gd name="connsiteX11" fmla="*/ 675649 w 675649"/>
                <a:gd name="connsiteY11" fmla="*/ 12054 h 675014"/>
                <a:gd name="connsiteX12" fmla="*/ 675649 w 675649"/>
                <a:gd name="connsiteY12" fmla="*/ 132592 h 675014"/>
                <a:gd name="connsiteX13" fmla="*/ 651542 w 675649"/>
                <a:gd name="connsiteY13" fmla="*/ 132592 h 675014"/>
                <a:gd name="connsiteX14" fmla="*/ 651542 w 675649"/>
                <a:gd name="connsiteY14" fmla="*/ 41237 h 675014"/>
                <a:gd name="connsiteX15" fmla="*/ 539251 w 675649"/>
                <a:gd name="connsiteY15" fmla="*/ 153528 h 675014"/>
                <a:gd name="connsiteX16" fmla="*/ 522122 w 675649"/>
                <a:gd name="connsiteY16" fmla="*/ 136399 h 675014"/>
                <a:gd name="connsiteX17" fmla="*/ 634413 w 675649"/>
                <a:gd name="connsiteY17" fmla="*/ 24108 h 675014"/>
                <a:gd name="connsiteX18" fmla="*/ 543057 w 675649"/>
                <a:gd name="connsiteY18" fmla="*/ 24108 h 675014"/>
                <a:gd name="connsiteX19" fmla="*/ 543057 w 675649"/>
                <a:gd name="connsiteY19" fmla="*/ 0 h 675014"/>
                <a:gd name="connsiteX20" fmla="*/ 663595 w 675649"/>
                <a:gd name="connsiteY20" fmla="*/ 0 h 675014"/>
                <a:gd name="connsiteX21" fmla="*/ 675649 w 675649"/>
                <a:gd name="connsiteY21" fmla="*/ 12054 h 675014"/>
                <a:gd name="connsiteX22" fmla="*/ 675649 w 675649"/>
                <a:gd name="connsiteY22" fmla="*/ 12054 h 675014"/>
                <a:gd name="connsiteX23" fmla="*/ 651542 w 675649"/>
                <a:gd name="connsiteY23" fmla="*/ 542423 h 675014"/>
                <a:gd name="connsiteX24" fmla="*/ 675649 w 675649"/>
                <a:gd name="connsiteY24" fmla="*/ 542423 h 675014"/>
                <a:gd name="connsiteX25" fmla="*/ 675649 w 675649"/>
                <a:gd name="connsiteY25" fmla="*/ 662961 h 675014"/>
                <a:gd name="connsiteX26" fmla="*/ 663595 w 675649"/>
                <a:gd name="connsiteY26" fmla="*/ 675015 h 675014"/>
                <a:gd name="connsiteX27" fmla="*/ 543057 w 675649"/>
                <a:gd name="connsiteY27" fmla="*/ 675015 h 675014"/>
                <a:gd name="connsiteX28" fmla="*/ 543057 w 675649"/>
                <a:gd name="connsiteY28" fmla="*/ 650907 h 675014"/>
                <a:gd name="connsiteX29" fmla="*/ 634413 w 675649"/>
                <a:gd name="connsiteY29" fmla="*/ 650907 h 675014"/>
                <a:gd name="connsiteX30" fmla="*/ 522122 w 675649"/>
                <a:gd name="connsiteY30" fmla="*/ 538616 h 675014"/>
                <a:gd name="connsiteX31" fmla="*/ 539251 w 675649"/>
                <a:gd name="connsiteY31" fmla="*/ 521487 h 675014"/>
                <a:gd name="connsiteX32" fmla="*/ 651542 w 675649"/>
                <a:gd name="connsiteY32" fmla="*/ 633778 h 675014"/>
                <a:gd name="connsiteX33" fmla="*/ 651542 w 675649"/>
                <a:gd name="connsiteY33" fmla="*/ 542423 h 675014"/>
                <a:gd name="connsiteX34" fmla="*/ 645198 w 675649"/>
                <a:gd name="connsiteY34" fmla="*/ 327991 h 675014"/>
                <a:gd name="connsiteX35" fmla="*/ 521487 w 675649"/>
                <a:gd name="connsiteY35" fmla="*/ 222044 h 675014"/>
                <a:gd name="connsiteX36" fmla="*/ 529100 w 675649"/>
                <a:gd name="connsiteY36" fmla="*/ 199205 h 675014"/>
                <a:gd name="connsiteX37" fmla="*/ 669305 w 675649"/>
                <a:gd name="connsiteY37" fmla="*/ 327991 h 675014"/>
                <a:gd name="connsiteX38" fmla="*/ 529100 w 675649"/>
                <a:gd name="connsiteY38" fmla="*/ 456777 h 675014"/>
                <a:gd name="connsiteX39" fmla="*/ 521487 w 675649"/>
                <a:gd name="connsiteY39" fmla="*/ 433938 h 675014"/>
                <a:gd name="connsiteX40" fmla="*/ 645198 w 675649"/>
                <a:gd name="connsiteY40" fmla="*/ 327991 h 675014"/>
                <a:gd name="connsiteX41" fmla="*/ 645198 w 675649"/>
                <a:gd name="connsiteY41" fmla="*/ 327991 h 675014"/>
                <a:gd name="connsiteX42" fmla="*/ 31086 w 675649"/>
                <a:gd name="connsiteY42" fmla="*/ 327991 h 675014"/>
                <a:gd name="connsiteX43" fmla="*/ 146549 w 675649"/>
                <a:gd name="connsiteY43" fmla="*/ 430766 h 675014"/>
                <a:gd name="connsiteX44" fmla="*/ 138302 w 675649"/>
                <a:gd name="connsiteY44" fmla="*/ 453605 h 675014"/>
                <a:gd name="connsiteX45" fmla="*/ 6978 w 675649"/>
                <a:gd name="connsiteY45" fmla="*/ 327991 h 675014"/>
                <a:gd name="connsiteX46" fmla="*/ 138302 w 675649"/>
                <a:gd name="connsiteY46" fmla="*/ 202377 h 675014"/>
                <a:gd name="connsiteX47" fmla="*/ 146549 w 675649"/>
                <a:gd name="connsiteY47" fmla="*/ 225216 h 675014"/>
                <a:gd name="connsiteX48" fmla="*/ 31086 w 675649"/>
                <a:gd name="connsiteY48" fmla="*/ 327991 h 675014"/>
                <a:gd name="connsiteX49" fmla="*/ 31086 w 675649"/>
                <a:gd name="connsiteY49" fmla="*/ 327991 h 675014"/>
                <a:gd name="connsiteX50" fmla="*/ 153528 w 675649"/>
                <a:gd name="connsiteY50" fmla="*/ 538616 h 675014"/>
                <a:gd name="connsiteX51" fmla="*/ 41237 w 675649"/>
                <a:gd name="connsiteY51" fmla="*/ 650907 h 675014"/>
                <a:gd name="connsiteX52" fmla="*/ 132592 w 675649"/>
                <a:gd name="connsiteY52" fmla="*/ 650907 h 675014"/>
                <a:gd name="connsiteX53" fmla="*/ 132592 w 675649"/>
                <a:gd name="connsiteY53" fmla="*/ 675015 h 675014"/>
                <a:gd name="connsiteX54" fmla="*/ 12054 w 675649"/>
                <a:gd name="connsiteY54" fmla="*/ 675015 h 675014"/>
                <a:gd name="connsiteX55" fmla="*/ 0 w 675649"/>
                <a:gd name="connsiteY55" fmla="*/ 662961 h 675014"/>
                <a:gd name="connsiteX56" fmla="*/ 0 w 675649"/>
                <a:gd name="connsiteY56" fmla="*/ 542423 h 675014"/>
                <a:gd name="connsiteX57" fmla="*/ 24108 w 675649"/>
                <a:gd name="connsiteY57" fmla="*/ 542423 h 675014"/>
                <a:gd name="connsiteX58" fmla="*/ 24108 w 675649"/>
                <a:gd name="connsiteY58" fmla="*/ 633778 h 675014"/>
                <a:gd name="connsiteX59" fmla="*/ 136399 w 675649"/>
                <a:gd name="connsiteY59" fmla="*/ 521487 h 675014"/>
                <a:gd name="connsiteX60" fmla="*/ 153528 w 675649"/>
                <a:gd name="connsiteY60" fmla="*/ 538616 h 675014"/>
                <a:gd name="connsiteX61" fmla="*/ 338142 w 675649"/>
                <a:gd name="connsiteY61" fmla="*/ 232195 h 675014"/>
                <a:gd name="connsiteX62" fmla="*/ 205550 w 675649"/>
                <a:gd name="connsiteY62" fmla="*/ 201109 h 675014"/>
                <a:gd name="connsiteX63" fmla="*/ 338142 w 675649"/>
                <a:gd name="connsiteY63" fmla="*/ 170023 h 675014"/>
                <a:gd name="connsiteX64" fmla="*/ 470734 w 675649"/>
                <a:gd name="connsiteY64" fmla="*/ 201109 h 675014"/>
                <a:gd name="connsiteX65" fmla="*/ 338142 w 675649"/>
                <a:gd name="connsiteY65" fmla="*/ 232195 h 675014"/>
                <a:gd name="connsiteX66" fmla="*/ 338142 w 675649"/>
                <a:gd name="connsiteY66" fmla="*/ 232195 h 675014"/>
                <a:gd name="connsiteX67" fmla="*/ 338142 w 675649"/>
                <a:gd name="connsiteY67" fmla="*/ 325454 h 675014"/>
                <a:gd name="connsiteX68" fmla="*/ 204915 w 675649"/>
                <a:gd name="connsiteY68" fmla="*/ 290561 h 675014"/>
                <a:gd name="connsiteX69" fmla="*/ 204915 w 675649"/>
                <a:gd name="connsiteY69" fmla="*/ 232195 h 675014"/>
                <a:gd name="connsiteX70" fmla="*/ 337508 w 675649"/>
                <a:gd name="connsiteY70" fmla="*/ 256302 h 675014"/>
                <a:gd name="connsiteX71" fmla="*/ 470100 w 675649"/>
                <a:gd name="connsiteY71" fmla="*/ 232195 h 675014"/>
                <a:gd name="connsiteX72" fmla="*/ 470100 w 675649"/>
                <a:gd name="connsiteY72" fmla="*/ 290561 h 675014"/>
                <a:gd name="connsiteX73" fmla="*/ 338142 w 675649"/>
                <a:gd name="connsiteY73" fmla="*/ 325454 h 675014"/>
                <a:gd name="connsiteX74" fmla="*/ 338142 w 675649"/>
                <a:gd name="connsiteY74" fmla="*/ 325454 h 675014"/>
                <a:gd name="connsiteX75" fmla="*/ 338142 w 675649"/>
                <a:gd name="connsiteY75" fmla="*/ 417443 h 675014"/>
                <a:gd name="connsiteX76" fmla="*/ 204915 w 675649"/>
                <a:gd name="connsiteY76" fmla="*/ 382551 h 675014"/>
                <a:gd name="connsiteX77" fmla="*/ 204915 w 675649"/>
                <a:gd name="connsiteY77" fmla="*/ 323550 h 675014"/>
                <a:gd name="connsiteX78" fmla="*/ 338142 w 675649"/>
                <a:gd name="connsiteY78" fmla="*/ 349561 h 675014"/>
                <a:gd name="connsiteX79" fmla="*/ 470100 w 675649"/>
                <a:gd name="connsiteY79" fmla="*/ 323550 h 675014"/>
                <a:gd name="connsiteX80" fmla="*/ 470100 w 675649"/>
                <a:gd name="connsiteY80" fmla="*/ 382551 h 675014"/>
                <a:gd name="connsiteX81" fmla="*/ 338142 w 675649"/>
                <a:gd name="connsiteY81" fmla="*/ 417443 h 675014"/>
                <a:gd name="connsiteX82" fmla="*/ 338142 w 675649"/>
                <a:gd name="connsiteY82" fmla="*/ 417443 h 675014"/>
                <a:gd name="connsiteX83" fmla="*/ 338142 w 675649"/>
                <a:gd name="connsiteY83" fmla="*/ 500551 h 675014"/>
                <a:gd name="connsiteX84" fmla="*/ 205550 w 675649"/>
                <a:gd name="connsiteY84" fmla="*/ 465659 h 675014"/>
                <a:gd name="connsiteX85" fmla="*/ 205550 w 675649"/>
                <a:gd name="connsiteY85" fmla="*/ 416175 h 675014"/>
                <a:gd name="connsiteX86" fmla="*/ 338776 w 675649"/>
                <a:gd name="connsiteY86" fmla="*/ 442186 h 675014"/>
                <a:gd name="connsiteX87" fmla="*/ 470734 w 675649"/>
                <a:gd name="connsiteY87" fmla="*/ 416175 h 675014"/>
                <a:gd name="connsiteX88" fmla="*/ 470734 w 675649"/>
                <a:gd name="connsiteY88" fmla="*/ 465659 h 675014"/>
                <a:gd name="connsiteX89" fmla="*/ 338142 w 675649"/>
                <a:gd name="connsiteY89" fmla="*/ 500551 h 675014"/>
                <a:gd name="connsiteX90" fmla="*/ 338142 w 675649"/>
                <a:gd name="connsiteY90" fmla="*/ 500551 h 675014"/>
                <a:gd name="connsiteX91" fmla="*/ 338142 w 675649"/>
                <a:gd name="connsiteY91" fmla="*/ 145280 h 675014"/>
                <a:gd name="connsiteX92" fmla="*/ 181442 w 675649"/>
                <a:gd name="connsiteY92" fmla="*/ 200474 h 675014"/>
                <a:gd name="connsiteX93" fmla="*/ 181442 w 675649"/>
                <a:gd name="connsiteY93" fmla="*/ 465024 h 675014"/>
                <a:gd name="connsiteX94" fmla="*/ 338142 w 675649"/>
                <a:gd name="connsiteY94" fmla="*/ 524025 h 675014"/>
                <a:gd name="connsiteX95" fmla="*/ 494842 w 675649"/>
                <a:gd name="connsiteY95" fmla="*/ 465024 h 675014"/>
                <a:gd name="connsiteX96" fmla="*/ 494842 w 675649"/>
                <a:gd name="connsiteY96" fmla="*/ 200474 h 675014"/>
                <a:gd name="connsiteX97" fmla="*/ 338142 w 675649"/>
                <a:gd name="connsiteY97" fmla="*/ 145280 h 675014"/>
                <a:gd name="connsiteX98" fmla="*/ 338142 w 675649"/>
                <a:gd name="connsiteY98" fmla="*/ 145280 h 67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75649" h="675014">
                  <a:moveTo>
                    <a:pt x="41871" y="24108"/>
                  </a:moveTo>
                  <a:lnTo>
                    <a:pt x="154162" y="136399"/>
                  </a:lnTo>
                  <a:lnTo>
                    <a:pt x="137033" y="153528"/>
                  </a:lnTo>
                  <a:lnTo>
                    <a:pt x="24742" y="41237"/>
                  </a:lnTo>
                  <a:lnTo>
                    <a:pt x="24742" y="132592"/>
                  </a:lnTo>
                  <a:lnTo>
                    <a:pt x="634" y="132592"/>
                  </a:lnTo>
                  <a:lnTo>
                    <a:pt x="634" y="12054"/>
                  </a:lnTo>
                  <a:cubicBezTo>
                    <a:pt x="634" y="5709"/>
                    <a:pt x="5710" y="0"/>
                    <a:pt x="12688" y="0"/>
                  </a:cubicBezTo>
                  <a:lnTo>
                    <a:pt x="133227" y="0"/>
                  </a:lnTo>
                  <a:lnTo>
                    <a:pt x="133227" y="24108"/>
                  </a:lnTo>
                  <a:lnTo>
                    <a:pt x="41871" y="24108"/>
                  </a:lnTo>
                  <a:close/>
                  <a:moveTo>
                    <a:pt x="675649" y="12054"/>
                  </a:moveTo>
                  <a:lnTo>
                    <a:pt x="675649" y="132592"/>
                  </a:lnTo>
                  <a:lnTo>
                    <a:pt x="651542" y="132592"/>
                  </a:lnTo>
                  <a:lnTo>
                    <a:pt x="651542" y="41237"/>
                  </a:lnTo>
                  <a:lnTo>
                    <a:pt x="539251" y="153528"/>
                  </a:lnTo>
                  <a:lnTo>
                    <a:pt x="522122" y="136399"/>
                  </a:lnTo>
                  <a:lnTo>
                    <a:pt x="634413" y="24108"/>
                  </a:lnTo>
                  <a:lnTo>
                    <a:pt x="543057" y="24108"/>
                  </a:lnTo>
                  <a:lnTo>
                    <a:pt x="543057" y="0"/>
                  </a:lnTo>
                  <a:lnTo>
                    <a:pt x="663595" y="0"/>
                  </a:lnTo>
                  <a:cubicBezTo>
                    <a:pt x="669940" y="0"/>
                    <a:pt x="675649" y="5075"/>
                    <a:pt x="675649" y="12054"/>
                  </a:cubicBezTo>
                  <a:lnTo>
                    <a:pt x="675649" y="12054"/>
                  </a:lnTo>
                  <a:close/>
                  <a:moveTo>
                    <a:pt x="651542" y="542423"/>
                  </a:moveTo>
                  <a:lnTo>
                    <a:pt x="675649" y="542423"/>
                  </a:lnTo>
                  <a:lnTo>
                    <a:pt x="675649" y="662961"/>
                  </a:lnTo>
                  <a:cubicBezTo>
                    <a:pt x="675649" y="669305"/>
                    <a:pt x="670574" y="675015"/>
                    <a:pt x="663595" y="675015"/>
                  </a:cubicBezTo>
                  <a:lnTo>
                    <a:pt x="543057" y="675015"/>
                  </a:lnTo>
                  <a:lnTo>
                    <a:pt x="543057" y="650907"/>
                  </a:lnTo>
                  <a:lnTo>
                    <a:pt x="634413" y="650907"/>
                  </a:lnTo>
                  <a:lnTo>
                    <a:pt x="522122" y="538616"/>
                  </a:lnTo>
                  <a:lnTo>
                    <a:pt x="539251" y="521487"/>
                  </a:lnTo>
                  <a:lnTo>
                    <a:pt x="651542" y="633778"/>
                  </a:lnTo>
                  <a:lnTo>
                    <a:pt x="651542" y="542423"/>
                  </a:lnTo>
                  <a:close/>
                  <a:moveTo>
                    <a:pt x="645198" y="327991"/>
                  </a:moveTo>
                  <a:cubicBezTo>
                    <a:pt x="645198" y="288023"/>
                    <a:pt x="598886" y="248690"/>
                    <a:pt x="521487" y="222044"/>
                  </a:cubicBezTo>
                  <a:lnTo>
                    <a:pt x="529100" y="199205"/>
                  </a:lnTo>
                  <a:cubicBezTo>
                    <a:pt x="617918" y="229023"/>
                    <a:pt x="669305" y="275969"/>
                    <a:pt x="669305" y="327991"/>
                  </a:cubicBezTo>
                  <a:cubicBezTo>
                    <a:pt x="669305" y="379379"/>
                    <a:pt x="618552" y="426325"/>
                    <a:pt x="529100" y="456777"/>
                  </a:cubicBezTo>
                  <a:lnTo>
                    <a:pt x="521487" y="433938"/>
                  </a:lnTo>
                  <a:cubicBezTo>
                    <a:pt x="599520" y="407293"/>
                    <a:pt x="645198" y="367959"/>
                    <a:pt x="645198" y="327991"/>
                  </a:cubicBezTo>
                  <a:lnTo>
                    <a:pt x="645198" y="327991"/>
                  </a:lnTo>
                  <a:close/>
                  <a:moveTo>
                    <a:pt x="31086" y="327991"/>
                  </a:moveTo>
                  <a:cubicBezTo>
                    <a:pt x="31086" y="366056"/>
                    <a:pt x="74226" y="404755"/>
                    <a:pt x="146549" y="430766"/>
                  </a:cubicBezTo>
                  <a:lnTo>
                    <a:pt x="138302" y="453605"/>
                  </a:lnTo>
                  <a:cubicBezTo>
                    <a:pt x="54559" y="423153"/>
                    <a:pt x="6978" y="377476"/>
                    <a:pt x="6978" y="327991"/>
                  </a:cubicBezTo>
                  <a:cubicBezTo>
                    <a:pt x="6978" y="278507"/>
                    <a:pt x="55194" y="232830"/>
                    <a:pt x="138302" y="202377"/>
                  </a:cubicBezTo>
                  <a:lnTo>
                    <a:pt x="146549" y="225216"/>
                  </a:lnTo>
                  <a:cubicBezTo>
                    <a:pt x="74861" y="251227"/>
                    <a:pt x="31086" y="289292"/>
                    <a:pt x="31086" y="327991"/>
                  </a:cubicBezTo>
                  <a:lnTo>
                    <a:pt x="31086" y="327991"/>
                  </a:lnTo>
                  <a:close/>
                  <a:moveTo>
                    <a:pt x="153528" y="538616"/>
                  </a:moveTo>
                  <a:lnTo>
                    <a:pt x="41237" y="650907"/>
                  </a:lnTo>
                  <a:lnTo>
                    <a:pt x="132592" y="650907"/>
                  </a:lnTo>
                  <a:lnTo>
                    <a:pt x="132592" y="675015"/>
                  </a:lnTo>
                  <a:lnTo>
                    <a:pt x="12054" y="675015"/>
                  </a:lnTo>
                  <a:cubicBezTo>
                    <a:pt x="5075" y="675015"/>
                    <a:pt x="0" y="669305"/>
                    <a:pt x="0" y="662961"/>
                  </a:cubicBezTo>
                  <a:lnTo>
                    <a:pt x="0" y="542423"/>
                  </a:lnTo>
                  <a:lnTo>
                    <a:pt x="24108" y="542423"/>
                  </a:lnTo>
                  <a:lnTo>
                    <a:pt x="24108" y="633778"/>
                  </a:lnTo>
                  <a:lnTo>
                    <a:pt x="136399" y="521487"/>
                  </a:lnTo>
                  <a:lnTo>
                    <a:pt x="153528" y="538616"/>
                  </a:lnTo>
                  <a:close/>
                  <a:moveTo>
                    <a:pt x="338142" y="232195"/>
                  </a:moveTo>
                  <a:cubicBezTo>
                    <a:pt x="251862" y="232195"/>
                    <a:pt x="205550" y="209990"/>
                    <a:pt x="205550" y="201109"/>
                  </a:cubicBezTo>
                  <a:cubicBezTo>
                    <a:pt x="205550" y="192227"/>
                    <a:pt x="251862" y="170023"/>
                    <a:pt x="338142" y="170023"/>
                  </a:cubicBezTo>
                  <a:cubicBezTo>
                    <a:pt x="424422" y="170023"/>
                    <a:pt x="470734" y="192227"/>
                    <a:pt x="470734" y="201109"/>
                  </a:cubicBezTo>
                  <a:cubicBezTo>
                    <a:pt x="470734" y="209990"/>
                    <a:pt x="424422" y="232195"/>
                    <a:pt x="338142" y="232195"/>
                  </a:cubicBezTo>
                  <a:lnTo>
                    <a:pt x="338142" y="232195"/>
                  </a:lnTo>
                  <a:close/>
                  <a:moveTo>
                    <a:pt x="338142" y="325454"/>
                  </a:moveTo>
                  <a:cubicBezTo>
                    <a:pt x="255668" y="325454"/>
                    <a:pt x="204915" y="302615"/>
                    <a:pt x="204915" y="290561"/>
                  </a:cubicBezTo>
                  <a:lnTo>
                    <a:pt x="204915" y="232195"/>
                  </a:lnTo>
                  <a:cubicBezTo>
                    <a:pt x="234733" y="248690"/>
                    <a:pt x="287389" y="256302"/>
                    <a:pt x="337508" y="256302"/>
                  </a:cubicBezTo>
                  <a:cubicBezTo>
                    <a:pt x="387626" y="256302"/>
                    <a:pt x="440283" y="248690"/>
                    <a:pt x="470100" y="232195"/>
                  </a:cubicBezTo>
                  <a:lnTo>
                    <a:pt x="470100" y="290561"/>
                  </a:lnTo>
                  <a:cubicBezTo>
                    <a:pt x="470734" y="303249"/>
                    <a:pt x="420615" y="325454"/>
                    <a:pt x="338142" y="325454"/>
                  </a:cubicBezTo>
                  <a:lnTo>
                    <a:pt x="338142" y="325454"/>
                  </a:lnTo>
                  <a:close/>
                  <a:moveTo>
                    <a:pt x="338142" y="417443"/>
                  </a:moveTo>
                  <a:cubicBezTo>
                    <a:pt x="255668" y="417443"/>
                    <a:pt x="204915" y="394605"/>
                    <a:pt x="204915" y="382551"/>
                  </a:cubicBezTo>
                  <a:lnTo>
                    <a:pt x="204915" y="323550"/>
                  </a:lnTo>
                  <a:cubicBezTo>
                    <a:pt x="234098" y="340680"/>
                    <a:pt x="286120" y="349561"/>
                    <a:pt x="338142" y="349561"/>
                  </a:cubicBezTo>
                  <a:cubicBezTo>
                    <a:pt x="389530" y="349561"/>
                    <a:pt x="440917" y="340680"/>
                    <a:pt x="470100" y="323550"/>
                  </a:cubicBezTo>
                  <a:lnTo>
                    <a:pt x="470100" y="382551"/>
                  </a:lnTo>
                  <a:cubicBezTo>
                    <a:pt x="470734" y="395239"/>
                    <a:pt x="420615" y="417443"/>
                    <a:pt x="338142" y="417443"/>
                  </a:cubicBezTo>
                  <a:lnTo>
                    <a:pt x="338142" y="417443"/>
                  </a:lnTo>
                  <a:close/>
                  <a:moveTo>
                    <a:pt x="338142" y="500551"/>
                  </a:moveTo>
                  <a:cubicBezTo>
                    <a:pt x="252496" y="500551"/>
                    <a:pt x="205550" y="477713"/>
                    <a:pt x="205550" y="465659"/>
                  </a:cubicBezTo>
                  <a:lnTo>
                    <a:pt x="205550" y="416175"/>
                  </a:lnTo>
                  <a:cubicBezTo>
                    <a:pt x="234733" y="433304"/>
                    <a:pt x="286755" y="442186"/>
                    <a:pt x="338776" y="442186"/>
                  </a:cubicBezTo>
                  <a:cubicBezTo>
                    <a:pt x="390164" y="442186"/>
                    <a:pt x="441551" y="433304"/>
                    <a:pt x="470734" y="416175"/>
                  </a:cubicBezTo>
                  <a:lnTo>
                    <a:pt x="470734" y="465659"/>
                  </a:lnTo>
                  <a:cubicBezTo>
                    <a:pt x="470734" y="477078"/>
                    <a:pt x="423788" y="500551"/>
                    <a:pt x="338142" y="500551"/>
                  </a:cubicBezTo>
                  <a:lnTo>
                    <a:pt x="338142" y="500551"/>
                  </a:lnTo>
                  <a:close/>
                  <a:moveTo>
                    <a:pt x="338142" y="145280"/>
                  </a:moveTo>
                  <a:cubicBezTo>
                    <a:pt x="262647" y="145280"/>
                    <a:pt x="181442" y="162409"/>
                    <a:pt x="181442" y="200474"/>
                  </a:cubicBezTo>
                  <a:lnTo>
                    <a:pt x="181442" y="465024"/>
                  </a:lnTo>
                  <a:cubicBezTo>
                    <a:pt x="181442" y="503723"/>
                    <a:pt x="260109" y="524025"/>
                    <a:pt x="338142" y="524025"/>
                  </a:cubicBezTo>
                  <a:cubicBezTo>
                    <a:pt x="416175" y="524025"/>
                    <a:pt x="494842" y="503723"/>
                    <a:pt x="494842" y="465024"/>
                  </a:cubicBezTo>
                  <a:lnTo>
                    <a:pt x="494842" y="200474"/>
                  </a:lnTo>
                  <a:cubicBezTo>
                    <a:pt x="494842" y="163044"/>
                    <a:pt x="413637" y="145280"/>
                    <a:pt x="338142" y="145280"/>
                  </a:cubicBezTo>
                  <a:lnTo>
                    <a:pt x="338142" y="145280"/>
                  </a:lnTo>
                  <a:close/>
                </a:path>
              </a:pathLst>
            </a:custGeom>
            <a:solidFill>
              <a:srgbClr val="FBD8BF"/>
            </a:solidFill>
            <a:ln w="27432" cap="flat">
              <a:noFill/>
              <a:prstDash val="solid"/>
              <a:round/>
            </a:ln>
          </p:spPr>
          <p:txBody>
            <a:bodyPr lIns="0" tIns="0" rIns="0" bIns="0" rtlCol="0" anchor="ctr"/>
            <a:lstStyle/>
            <a:p>
              <a:pPr algn="ctr" defTabSz="634975">
                <a:defRPr/>
              </a:pPr>
              <a:endParaRPr lang="en-US" sz="1185" kern="0">
                <a:solidFill>
                  <a:srgbClr val="03023F"/>
                </a:solidFill>
                <a:latin typeface="Amazon Ember" panose="020F0502020204030204"/>
                <a:ea typeface="Amazon Ember" panose="020B0603020204020204" pitchFamily="34" charset="0"/>
                <a:cs typeface="Amazon Ember" panose="020B0603020204020204" pitchFamily="34" charset="0"/>
              </a:endParaRPr>
            </a:p>
          </p:txBody>
        </p:sp>
        <p:sp>
          <p:nvSpPr>
            <p:cNvPr id="73" name="Title 6">
              <a:extLst>
                <a:ext uri="{FF2B5EF4-FFF2-40B4-BE49-F238E27FC236}">
                  <a16:creationId xmlns:a16="http://schemas.microsoft.com/office/drawing/2014/main" id="{4FDEB5C0-578D-4560-8FC9-7F2ACC04BFFA}"/>
                </a:ext>
              </a:extLst>
            </p:cNvPr>
            <p:cNvSpPr txBox="1">
              <a:spLocks/>
            </p:cNvSpPr>
            <p:nvPr/>
          </p:nvSpPr>
          <p:spPr>
            <a:xfrm>
              <a:off x="652101" y="3826634"/>
              <a:ext cx="921085" cy="602986"/>
            </a:xfrm>
            <a:prstGeom prst="rect">
              <a:avLst/>
            </a:prstGeom>
            <a:noFill/>
          </p:spPr>
          <p:txBody>
            <a:bodyPr wrap="none" lIns="0" rtlCol="0">
              <a:spAutoFit/>
            </a:bodyPr>
            <a:lstStyle>
              <a:defPPr>
                <a:defRPr lang="en-US"/>
              </a:defPPr>
              <a:lvl1pPr marL="63500" indent="-63500" defTabSz="1121864" eaLnBrk="1" hangingPunct="1">
                <a:lnSpc>
                  <a:spcPct val="87000"/>
                </a:lnSpc>
                <a:spcBef>
                  <a:spcPts val="0"/>
                </a:spcBef>
                <a:spcAft>
                  <a:spcPts val="614"/>
                </a:spcAft>
                <a:buSzPct val="90000"/>
                <a:buFontTx/>
                <a:buChar char="​"/>
                <a:tabLst>
                  <a:tab pos="6456363" algn="l"/>
                </a:tabLst>
                <a:defRPr sz="2400" cap="all" spc="300">
                  <a:solidFill>
                    <a:srgbClr val="1BA9F6"/>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pPr marL="0" algn="ctr" defTabSz="321118" fontAlgn="base">
                <a:lnSpc>
                  <a:spcPct val="100000"/>
                </a:lnSpc>
                <a:spcBef>
                  <a:spcPct val="0"/>
                </a:spcBef>
                <a:spcAft>
                  <a:spcPct val="0"/>
                </a:spcAft>
                <a:defRPr/>
              </a:pPr>
              <a:r>
                <a:rPr lang="en-US" sz="1659" kern="0" cap="none" spc="0" dirty="0">
                  <a:solidFill>
                    <a:srgbClr val="FFFFFF"/>
                  </a:solidFill>
                  <a:latin typeface="Amazon Ember Light"/>
                </a:rPr>
                <a:t>Amazon</a:t>
              </a:r>
              <a:br>
                <a:rPr lang="en-US" sz="1659" kern="0" cap="none" spc="0" dirty="0">
                  <a:solidFill>
                    <a:srgbClr val="FFFFFF"/>
                  </a:solidFill>
                  <a:latin typeface="Amazon Ember Light"/>
                </a:rPr>
              </a:br>
              <a:r>
                <a:rPr lang="en-US" sz="1659" kern="0" cap="none" spc="0" dirty="0">
                  <a:solidFill>
                    <a:srgbClr val="FFFFFF"/>
                  </a:solidFill>
                  <a:latin typeface="Amazon Ember Light"/>
                </a:rPr>
                <a:t>RDS</a:t>
              </a:r>
            </a:p>
          </p:txBody>
        </p:sp>
      </p:grpSp>
      <p:grpSp>
        <p:nvGrpSpPr>
          <p:cNvPr id="2" name="Group 1">
            <a:extLst>
              <a:ext uri="{FF2B5EF4-FFF2-40B4-BE49-F238E27FC236}">
                <a16:creationId xmlns:a16="http://schemas.microsoft.com/office/drawing/2014/main" id="{6BADEF22-BC22-4BAF-805E-06470C6413FB}"/>
              </a:ext>
            </a:extLst>
          </p:cNvPr>
          <p:cNvGrpSpPr/>
          <p:nvPr/>
        </p:nvGrpSpPr>
        <p:grpSpPr>
          <a:xfrm>
            <a:off x="2586327" y="2557637"/>
            <a:ext cx="994956" cy="1742726"/>
            <a:chOff x="2645833" y="2686896"/>
            <a:chExt cx="994956" cy="1742726"/>
          </a:xfrm>
        </p:grpSpPr>
        <p:sp>
          <p:nvSpPr>
            <p:cNvPr id="74" name="Freeform: Shape 93">
              <a:extLst>
                <a:ext uri="{FF2B5EF4-FFF2-40B4-BE49-F238E27FC236}">
                  <a16:creationId xmlns:a16="http://schemas.microsoft.com/office/drawing/2014/main" id="{53C05219-AAE5-4321-A09E-91C510C48E30}"/>
                </a:ext>
              </a:extLst>
            </p:cNvPr>
            <p:cNvSpPr>
              <a:spLocks noChangeAspect="1"/>
            </p:cNvSpPr>
            <p:nvPr/>
          </p:nvSpPr>
          <p:spPr>
            <a:xfrm>
              <a:off x="2645833" y="2686896"/>
              <a:ext cx="994956" cy="926337"/>
            </a:xfrm>
            <a:custGeom>
              <a:avLst/>
              <a:gdLst>
                <a:gd name="connsiteX0" fmla="*/ 410465 w 699122"/>
                <a:gd name="connsiteY0" fmla="*/ 60903 h 650907"/>
                <a:gd name="connsiteX1" fmla="*/ 374303 w 699122"/>
                <a:gd name="connsiteY1" fmla="*/ 60903 h 650907"/>
                <a:gd name="connsiteX2" fmla="*/ 374303 w 699122"/>
                <a:gd name="connsiteY2" fmla="*/ 36796 h 650907"/>
                <a:gd name="connsiteX3" fmla="*/ 410465 w 699122"/>
                <a:gd name="connsiteY3" fmla="*/ 36796 h 650907"/>
                <a:gd name="connsiteX4" fmla="*/ 410465 w 699122"/>
                <a:gd name="connsiteY4" fmla="*/ 0 h 650907"/>
                <a:gd name="connsiteX5" fmla="*/ 434573 w 699122"/>
                <a:gd name="connsiteY5" fmla="*/ 0 h 650907"/>
                <a:gd name="connsiteX6" fmla="*/ 434573 w 699122"/>
                <a:gd name="connsiteY6" fmla="*/ 36796 h 650907"/>
                <a:gd name="connsiteX7" fmla="*/ 470734 w 699122"/>
                <a:gd name="connsiteY7" fmla="*/ 36796 h 650907"/>
                <a:gd name="connsiteX8" fmla="*/ 470734 w 699122"/>
                <a:gd name="connsiteY8" fmla="*/ 60903 h 650907"/>
                <a:gd name="connsiteX9" fmla="*/ 434573 w 699122"/>
                <a:gd name="connsiteY9" fmla="*/ 60903 h 650907"/>
                <a:gd name="connsiteX10" fmla="*/ 434573 w 699122"/>
                <a:gd name="connsiteY10" fmla="*/ 97700 h 650907"/>
                <a:gd name="connsiteX11" fmla="*/ 410465 w 699122"/>
                <a:gd name="connsiteY11" fmla="*/ 97700 h 650907"/>
                <a:gd name="connsiteX12" fmla="*/ 410465 w 699122"/>
                <a:gd name="connsiteY12" fmla="*/ 60903 h 650907"/>
                <a:gd name="connsiteX13" fmla="*/ 555745 w 699122"/>
                <a:gd name="connsiteY13" fmla="*/ 194765 h 650907"/>
                <a:gd name="connsiteX14" fmla="*/ 519584 w 699122"/>
                <a:gd name="connsiteY14" fmla="*/ 194765 h 650907"/>
                <a:gd name="connsiteX15" fmla="*/ 519584 w 699122"/>
                <a:gd name="connsiteY15" fmla="*/ 170657 h 650907"/>
                <a:gd name="connsiteX16" fmla="*/ 555745 w 699122"/>
                <a:gd name="connsiteY16" fmla="*/ 170657 h 650907"/>
                <a:gd name="connsiteX17" fmla="*/ 555745 w 699122"/>
                <a:gd name="connsiteY17" fmla="*/ 133861 h 650907"/>
                <a:gd name="connsiteX18" fmla="*/ 579853 w 699122"/>
                <a:gd name="connsiteY18" fmla="*/ 133861 h 650907"/>
                <a:gd name="connsiteX19" fmla="*/ 579853 w 699122"/>
                <a:gd name="connsiteY19" fmla="*/ 170657 h 650907"/>
                <a:gd name="connsiteX20" fmla="*/ 616015 w 699122"/>
                <a:gd name="connsiteY20" fmla="*/ 170657 h 650907"/>
                <a:gd name="connsiteX21" fmla="*/ 616015 w 699122"/>
                <a:gd name="connsiteY21" fmla="*/ 194765 h 650907"/>
                <a:gd name="connsiteX22" fmla="*/ 579853 w 699122"/>
                <a:gd name="connsiteY22" fmla="*/ 194765 h 650907"/>
                <a:gd name="connsiteX23" fmla="*/ 579853 w 699122"/>
                <a:gd name="connsiteY23" fmla="*/ 231561 h 650907"/>
                <a:gd name="connsiteX24" fmla="*/ 555745 w 699122"/>
                <a:gd name="connsiteY24" fmla="*/ 231561 h 650907"/>
                <a:gd name="connsiteX25" fmla="*/ 555745 w 699122"/>
                <a:gd name="connsiteY25" fmla="*/ 194765 h 650907"/>
                <a:gd name="connsiteX26" fmla="*/ 492938 w 699122"/>
                <a:gd name="connsiteY26" fmla="*/ 579219 h 650907"/>
                <a:gd name="connsiteX27" fmla="*/ 358443 w 699122"/>
                <a:gd name="connsiteY27" fmla="*/ 443454 h 650907"/>
                <a:gd name="connsiteX28" fmla="*/ 492938 w 699122"/>
                <a:gd name="connsiteY28" fmla="*/ 307690 h 650907"/>
                <a:gd name="connsiteX29" fmla="*/ 627434 w 699122"/>
                <a:gd name="connsiteY29" fmla="*/ 443454 h 650907"/>
                <a:gd name="connsiteX30" fmla="*/ 492938 w 699122"/>
                <a:gd name="connsiteY30" fmla="*/ 579219 h 650907"/>
                <a:gd name="connsiteX31" fmla="*/ 492938 w 699122"/>
                <a:gd name="connsiteY31" fmla="*/ 579219 h 650907"/>
                <a:gd name="connsiteX32" fmla="*/ 687069 w 699122"/>
                <a:gd name="connsiteY32" fmla="*/ 431401 h 650907"/>
                <a:gd name="connsiteX33" fmla="*/ 504992 w 699122"/>
                <a:gd name="connsiteY33" fmla="*/ 248055 h 650907"/>
                <a:gd name="connsiteX34" fmla="*/ 492938 w 699122"/>
                <a:gd name="connsiteY34" fmla="*/ 236001 h 650907"/>
                <a:gd name="connsiteX35" fmla="*/ 480885 w 699122"/>
                <a:gd name="connsiteY35" fmla="*/ 248055 h 650907"/>
                <a:gd name="connsiteX36" fmla="*/ 298808 w 699122"/>
                <a:gd name="connsiteY36" fmla="*/ 431401 h 650907"/>
                <a:gd name="connsiteX37" fmla="*/ 286754 w 699122"/>
                <a:gd name="connsiteY37" fmla="*/ 443454 h 650907"/>
                <a:gd name="connsiteX38" fmla="*/ 298808 w 699122"/>
                <a:gd name="connsiteY38" fmla="*/ 455508 h 650907"/>
                <a:gd name="connsiteX39" fmla="*/ 480885 w 699122"/>
                <a:gd name="connsiteY39" fmla="*/ 638853 h 650907"/>
                <a:gd name="connsiteX40" fmla="*/ 492938 w 699122"/>
                <a:gd name="connsiteY40" fmla="*/ 650907 h 650907"/>
                <a:gd name="connsiteX41" fmla="*/ 504992 w 699122"/>
                <a:gd name="connsiteY41" fmla="*/ 638853 h 650907"/>
                <a:gd name="connsiteX42" fmla="*/ 687069 w 699122"/>
                <a:gd name="connsiteY42" fmla="*/ 455508 h 650907"/>
                <a:gd name="connsiteX43" fmla="*/ 699123 w 699122"/>
                <a:gd name="connsiteY43" fmla="*/ 443454 h 650907"/>
                <a:gd name="connsiteX44" fmla="*/ 687069 w 699122"/>
                <a:gd name="connsiteY44" fmla="*/ 431401 h 650907"/>
                <a:gd name="connsiteX45" fmla="*/ 687069 w 699122"/>
                <a:gd name="connsiteY45" fmla="*/ 431401 h 650907"/>
                <a:gd name="connsiteX46" fmla="*/ 24108 w 699122"/>
                <a:gd name="connsiteY46" fmla="*/ 191592 h 650907"/>
                <a:gd name="connsiteX47" fmla="*/ 193496 w 699122"/>
                <a:gd name="connsiteY47" fmla="*/ 230926 h 650907"/>
                <a:gd name="connsiteX48" fmla="*/ 362884 w 699122"/>
                <a:gd name="connsiteY48" fmla="*/ 191592 h 650907"/>
                <a:gd name="connsiteX49" fmla="*/ 362884 w 699122"/>
                <a:gd name="connsiteY49" fmla="*/ 308324 h 650907"/>
                <a:gd name="connsiteX50" fmla="*/ 196033 w 699122"/>
                <a:gd name="connsiteY50" fmla="*/ 354637 h 650907"/>
                <a:gd name="connsiteX51" fmla="*/ 24108 w 699122"/>
                <a:gd name="connsiteY51" fmla="*/ 296271 h 650907"/>
                <a:gd name="connsiteX52" fmla="*/ 24108 w 699122"/>
                <a:gd name="connsiteY52" fmla="*/ 191592 h 650907"/>
                <a:gd name="connsiteX53" fmla="*/ 192861 w 699122"/>
                <a:gd name="connsiteY53" fmla="*/ 97065 h 650907"/>
                <a:gd name="connsiteX54" fmla="*/ 362249 w 699122"/>
                <a:gd name="connsiteY54" fmla="*/ 151625 h 650907"/>
                <a:gd name="connsiteX55" fmla="*/ 192861 w 699122"/>
                <a:gd name="connsiteY55" fmla="*/ 206184 h 650907"/>
                <a:gd name="connsiteX56" fmla="*/ 23473 w 699122"/>
                <a:gd name="connsiteY56" fmla="*/ 151625 h 650907"/>
                <a:gd name="connsiteX57" fmla="*/ 192861 w 699122"/>
                <a:gd name="connsiteY57" fmla="*/ 97065 h 650907"/>
                <a:gd name="connsiteX58" fmla="*/ 192861 w 699122"/>
                <a:gd name="connsiteY58" fmla="*/ 97065 h 650907"/>
                <a:gd name="connsiteX59" fmla="*/ 362249 w 699122"/>
                <a:gd name="connsiteY59" fmla="*/ 553842 h 650907"/>
                <a:gd name="connsiteX60" fmla="*/ 192861 w 699122"/>
                <a:gd name="connsiteY60" fmla="*/ 613477 h 650907"/>
                <a:gd name="connsiteX61" fmla="*/ 23473 w 699122"/>
                <a:gd name="connsiteY61" fmla="*/ 553842 h 650907"/>
                <a:gd name="connsiteX62" fmla="*/ 23473 w 699122"/>
                <a:gd name="connsiteY62" fmla="*/ 475809 h 650907"/>
                <a:gd name="connsiteX63" fmla="*/ 196033 w 699122"/>
                <a:gd name="connsiteY63" fmla="*/ 517681 h 650907"/>
                <a:gd name="connsiteX64" fmla="*/ 322916 w 699122"/>
                <a:gd name="connsiteY64" fmla="*/ 499283 h 650907"/>
                <a:gd name="connsiteX65" fmla="*/ 315303 w 699122"/>
                <a:gd name="connsiteY65" fmla="*/ 476444 h 650907"/>
                <a:gd name="connsiteX66" fmla="*/ 196668 w 699122"/>
                <a:gd name="connsiteY66" fmla="*/ 493573 h 650907"/>
                <a:gd name="connsiteX67" fmla="*/ 24108 w 699122"/>
                <a:gd name="connsiteY67" fmla="*/ 435207 h 650907"/>
                <a:gd name="connsiteX68" fmla="*/ 24108 w 699122"/>
                <a:gd name="connsiteY68" fmla="*/ 337507 h 650907"/>
                <a:gd name="connsiteX69" fmla="*/ 196033 w 699122"/>
                <a:gd name="connsiteY69" fmla="*/ 378744 h 650907"/>
                <a:gd name="connsiteX70" fmla="*/ 362884 w 699122"/>
                <a:gd name="connsiteY70" fmla="*/ 340679 h 650907"/>
                <a:gd name="connsiteX71" fmla="*/ 362884 w 699122"/>
                <a:gd name="connsiteY71" fmla="*/ 377476 h 650907"/>
                <a:gd name="connsiteX72" fmla="*/ 386992 w 699122"/>
                <a:gd name="connsiteY72" fmla="*/ 377476 h 650907"/>
                <a:gd name="connsiteX73" fmla="*/ 386992 w 699122"/>
                <a:gd name="connsiteY73" fmla="*/ 152259 h 650907"/>
                <a:gd name="connsiteX74" fmla="*/ 193496 w 699122"/>
                <a:gd name="connsiteY74" fmla="*/ 72957 h 650907"/>
                <a:gd name="connsiteX75" fmla="*/ 634 w 699122"/>
                <a:gd name="connsiteY75" fmla="*/ 145915 h 650907"/>
                <a:gd name="connsiteX76" fmla="*/ 0 w 699122"/>
                <a:gd name="connsiteY76" fmla="*/ 145915 h 650907"/>
                <a:gd name="connsiteX77" fmla="*/ 0 w 699122"/>
                <a:gd name="connsiteY77" fmla="*/ 553842 h 650907"/>
                <a:gd name="connsiteX78" fmla="*/ 193496 w 699122"/>
                <a:gd name="connsiteY78" fmla="*/ 637585 h 650907"/>
                <a:gd name="connsiteX79" fmla="*/ 386992 w 699122"/>
                <a:gd name="connsiteY79" fmla="*/ 553842 h 650907"/>
                <a:gd name="connsiteX80" fmla="*/ 386992 w 699122"/>
                <a:gd name="connsiteY80" fmla="*/ 510702 h 650907"/>
                <a:gd name="connsiteX81" fmla="*/ 362884 w 699122"/>
                <a:gd name="connsiteY81" fmla="*/ 510702 h 650907"/>
                <a:gd name="connsiteX82" fmla="*/ 362884 w 699122"/>
                <a:gd name="connsiteY82" fmla="*/ 553842 h 65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699122" h="650907">
                  <a:moveTo>
                    <a:pt x="410465" y="60903"/>
                  </a:moveTo>
                  <a:lnTo>
                    <a:pt x="374303" y="60903"/>
                  </a:lnTo>
                  <a:lnTo>
                    <a:pt x="374303" y="36796"/>
                  </a:lnTo>
                  <a:lnTo>
                    <a:pt x="410465" y="36796"/>
                  </a:lnTo>
                  <a:lnTo>
                    <a:pt x="410465" y="0"/>
                  </a:lnTo>
                  <a:lnTo>
                    <a:pt x="434573" y="0"/>
                  </a:lnTo>
                  <a:lnTo>
                    <a:pt x="434573" y="36796"/>
                  </a:lnTo>
                  <a:lnTo>
                    <a:pt x="470734" y="36796"/>
                  </a:lnTo>
                  <a:lnTo>
                    <a:pt x="470734" y="60903"/>
                  </a:lnTo>
                  <a:lnTo>
                    <a:pt x="434573" y="60903"/>
                  </a:lnTo>
                  <a:lnTo>
                    <a:pt x="434573" y="97700"/>
                  </a:lnTo>
                  <a:lnTo>
                    <a:pt x="410465" y="97700"/>
                  </a:lnTo>
                  <a:lnTo>
                    <a:pt x="410465" y="60903"/>
                  </a:lnTo>
                  <a:close/>
                  <a:moveTo>
                    <a:pt x="555745" y="194765"/>
                  </a:moveTo>
                  <a:lnTo>
                    <a:pt x="519584" y="194765"/>
                  </a:lnTo>
                  <a:lnTo>
                    <a:pt x="519584" y="170657"/>
                  </a:lnTo>
                  <a:lnTo>
                    <a:pt x="555745" y="170657"/>
                  </a:lnTo>
                  <a:lnTo>
                    <a:pt x="555745" y="133861"/>
                  </a:lnTo>
                  <a:lnTo>
                    <a:pt x="579853" y="133861"/>
                  </a:lnTo>
                  <a:lnTo>
                    <a:pt x="579853" y="170657"/>
                  </a:lnTo>
                  <a:lnTo>
                    <a:pt x="616015" y="170657"/>
                  </a:lnTo>
                  <a:lnTo>
                    <a:pt x="616015" y="194765"/>
                  </a:lnTo>
                  <a:lnTo>
                    <a:pt x="579853" y="194765"/>
                  </a:lnTo>
                  <a:lnTo>
                    <a:pt x="579853" y="231561"/>
                  </a:lnTo>
                  <a:lnTo>
                    <a:pt x="555745" y="231561"/>
                  </a:lnTo>
                  <a:lnTo>
                    <a:pt x="555745" y="194765"/>
                  </a:lnTo>
                  <a:close/>
                  <a:moveTo>
                    <a:pt x="492938" y="579219"/>
                  </a:moveTo>
                  <a:cubicBezTo>
                    <a:pt x="470100" y="520853"/>
                    <a:pt x="416809" y="466928"/>
                    <a:pt x="358443" y="443454"/>
                  </a:cubicBezTo>
                  <a:cubicBezTo>
                    <a:pt x="416809" y="419981"/>
                    <a:pt x="470100" y="366690"/>
                    <a:pt x="492938" y="307690"/>
                  </a:cubicBezTo>
                  <a:cubicBezTo>
                    <a:pt x="515777" y="366056"/>
                    <a:pt x="569068" y="419981"/>
                    <a:pt x="627434" y="443454"/>
                  </a:cubicBezTo>
                  <a:cubicBezTo>
                    <a:pt x="569068" y="466928"/>
                    <a:pt x="515777" y="520218"/>
                    <a:pt x="492938" y="579219"/>
                  </a:cubicBezTo>
                  <a:lnTo>
                    <a:pt x="492938" y="579219"/>
                  </a:lnTo>
                  <a:close/>
                  <a:moveTo>
                    <a:pt x="687069" y="431401"/>
                  </a:moveTo>
                  <a:cubicBezTo>
                    <a:pt x="602058" y="431401"/>
                    <a:pt x="504992" y="333701"/>
                    <a:pt x="504992" y="248055"/>
                  </a:cubicBezTo>
                  <a:cubicBezTo>
                    <a:pt x="504992" y="241077"/>
                    <a:pt x="499283" y="236001"/>
                    <a:pt x="492938" y="236001"/>
                  </a:cubicBezTo>
                  <a:cubicBezTo>
                    <a:pt x="486594" y="236001"/>
                    <a:pt x="480885" y="241711"/>
                    <a:pt x="480885" y="248055"/>
                  </a:cubicBezTo>
                  <a:cubicBezTo>
                    <a:pt x="480885" y="333701"/>
                    <a:pt x="383820" y="431401"/>
                    <a:pt x="298808" y="431401"/>
                  </a:cubicBezTo>
                  <a:cubicBezTo>
                    <a:pt x="291830" y="431401"/>
                    <a:pt x="286754" y="437110"/>
                    <a:pt x="286754" y="443454"/>
                  </a:cubicBezTo>
                  <a:cubicBezTo>
                    <a:pt x="286754" y="450433"/>
                    <a:pt x="292464" y="455508"/>
                    <a:pt x="298808" y="455508"/>
                  </a:cubicBezTo>
                  <a:cubicBezTo>
                    <a:pt x="383820" y="455508"/>
                    <a:pt x="480885" y="553208"/>
                    <a:pt x="480885" y="638853"/>
                  </a:cubicBezTo>
                  <a:cubicBezTo>
                    <a:pt x="480885" y="645832"/>
                    <a:pt x="486594" y="650907"/>
                    <a:pt x="492938" y="650907"/>
                  </a:cubicBezTo>
                  <a:cubicBezTo>
                    <a:pt x="499283" y="650907"/>
                    <a:pt x="504992" y="645198"/>
                    <a:pt x="504992" y="638853"/>
                  </a:cubicBezTo>
                  <a:cubicBezTo>
                    <a:pt x="504992" y="553208"/>
                    <a:pt x="602058" y="455508"/>
                    <a:pt x="687069" y="455508"/>
                  </a:cubicBezTo>
                  <a:cubicBezTo>
                    <a:pt x="694047" y="455508"/>
                    <a:pt x="699123" y="449798"/>
                    <a:pt x="699123" y="443454"/>
                  </a:cubicBezTo>
                  <a:cubicBezTo>
                    <a:pt x="699123" y="437110"/>
                    <a:pt x="693413" y="431401"/>
                    <a:pt x="687069" y="431401"/>
                  </a:cubicBezTo>
                  <a:lnTo>
                    <a:pt x="687069" y="431401"/>
                  </a:lnTo>
                  <a:close/>
                  <a:moveTo>
                    <a:pt x="24108" y="191592"/>
                  </a:moveTo>
                  <a:cubicBezTo>
                    <a:pt x="59000" y="217603"/>
                    <a:pt x="127517" y="230926"/>
                    <a:pt x="193496" y="230926"/>
                  </a:cubicBezTo>
                  <a:cubicBezTo>
                    <a:pt x="259475" y="230926"/>
                    <a:pt x="327357" y="217603"/>
                    <a:pt x="362884" y="191592"/>
                  </a:cubicBezTo>
                  <a:lnTo>
                    <a:pt x="362884" y="308324"/>
                  </a:lnTo>
                  <a:cubicBezTo>
                    <a:pt x="345755" y="331798"/>
                    <a:pt x="281679" y="354637"/>
                    <a:pt x="196033" y="354637"/>
                  </a:cubicBezTo>
                  <a:cubicBezTo>
                    <a:pt x="97700" y="354637"/>
                    <a:pt x="24108" y="323550"/>
                    <a:pt x="24108" y="296271"/>
                  </a:cubicBezTo>
                  <a:lnTo>
                    <a:pt x="24108" y="191592"/>
                  </a:lnTo>
                  <a:close/>
                  <a:moveTo>
                    <a:pt x="192861" y="97065"/>
                  </a:moveTo>
                  <a:cubicBezTo>
                    <a:pt x="297539" y="97065"/>
                    <a:pt x="362249" y="128786"/>
                    <a:pt x="362249" y="151625"/>
                  </a:cubicBezTo>
                  <a:cubicBezTo>
                    <a:pt x="362249" y="174463"/>
                    <a:pt x="298174" y="206184"/>
                    <a:pt x="192861" y="206184"/>
                  </a:cubicBezTo>
                  <a:cubicBezTo>
                    <a:pt x="87549" y="206184"/>
                    <a:pt x="23473" y="174463"/>
                    <a:pt x="23473" y="151625"/>
                  </a:cubicBezTo>
                  <a:cubicBezTo>
                    <a:pt x="23473" y="128786"/>
                    <a:pt x="88183" y="97065"/>
                    <a:pt x="192861" y="97065"/>
                  </a:cubicBezTo>
                  <a:lnTo>
                    <a:pt x="192861" y="97065"/>
                  </a:lnTo>
                  <a:close/>
                  <a:moveTo>
                    <a:pt x="362249" y="553842"/>
                  </a:moveTo>
                  <a:cubicBezTo>
                    <a:pt x="362249" y="581756"/>
                    <a:pt x="289926" y="613477"/>
                    <a:pt x="192861" y="613477"/>
                  </a:cubicBezTo>
                  <a:cubicBezTo>
                    <a:pt x="95796" y="613477"/>
                    <a:pt x="23473" y="582391"/>
                    <a:pt x="23473" y="553842"/>
                  </a:cubicBezTo>
                  <a:lnTo>
                    <a:pt x="23473" y="475809"/>
                  </a:lnTo>
                  <a:cubicBezTo>
                    <a:pt x="59000" y="503089"/>
                    <a:pt x="128786" y="517681"/>
                    <a:pt x="196033" y="517681"/>
                  </a:cubicBezTo>
                  <a:cubicBezTo>
                    <a:pt x="242346" y="517681"/>
                    <a:pt x="287389" y="511336"/>
                    <a:pt x="322916" y="499283"/>
                  </a:cubicBezTo>
                  <a:lnTo>
                    <a:pt x="315303" y="476444"/>
                  </a:lnTo>
                  <a:cubicBezTo>
                    <a:pt x="282314" y="487863"/>
                    <a:pt x="240442" y="493573"/>
                    <a:pt x="196668" y="493573"/>
                  </a:cubicBezTo>
                  <a:cubicBezTo>
                    <a:pt x="98334" y="493573"/>
                    <a:pt x="24108" y="462487"/>
                    <a:pt x="24108" y="435207"/>
                  </a:cubicBezTo>
                  <a:lnTo>
                    <a:pt x="24108" y="337507"/>
                  </a:lnTo>
                  <a:cubicBezTo>
                    <a:pt x="59635" y="364787"/>
                    <a:pt x="128786" y="378744"/>
                    <a:pt x="196033" y="378744"/>
                  </a:cubicBezTo>
                  <a:cubicBezTo>
                    <a:pt x="267722" y="378744"/>
                    <a:pt x="328626" y="364153"/>
                    <a:pt x="362884" y="340679"/>
                  </a:cubicBezTo>
                  <a:lnTo>
                    <a:pt x="362884" y="377476"/>
                  </a:lnTo>
                  <a:lnTo>
                    <a:pt x="386992" y="377476"/>
                  </a:lnTo>
                  <a:lnTo>
                    <a:pt x="386992" y="152259"/>
                  </a:lnTo>
                  <a:cubicBezTo>
                    <a:pt x="386992" y="100872"/>
                    <a:pt x="287389" y="72957"/>
                    <a:pt x="193496" y="72957"/>
                  </a:cubicBezTo>
                  <a:cubicBezTo>
                    <a:pt x="103409" y="72957"/>
                    <a:pt x="8247" y="98334"/>
                    <a:pt x="634" y="145915"/>
                  </a:cubicBezTo>
                  <a:lnTo>
                    <a:pt x="0" y="145915"/>
                  </a:lnTo>
                  <a:lnTo>
                    <a:pt x="0" y="553842"/>
                  </a:lnTo>
                  <a:cubicBezTo>
                    <a:pt x="0" y="608402"/>
                    <a:pt x="99603" y="637585"/>
                    <a:pt x="193496" y="637585"/>
                  </a:cubicBezTo>
                  <a:cubicBezTo>
                    <a:pt x="287389" y="637585"/>
                    <a:pt x="386992" y="608402"/>
                    <a:pt x="386992" y="553842"/>
                  </a:cubicBezTo>
                  <a:lnTo>
                    <a:pt x="386992" y="510702"/>
                  </a:lnTo>
                  <a:lnTo>
                    <a:pt x="362884" y="510702"/>
                  </a:lnTo>
                  <a:lnTo>
                    <a:pt x="362884" y="553842"/>
                  </a:lnTo>
                  <a:close/>
                </a:path>
              </a:pathLst>
            </a:custGeom>
            <a:solidFill>
              <a:srgbClr val="FBD8BF"/>
            </a:solidFill>
            <a:ln w="27432" cap="flat">
              <a:noFill/>
              <a:prstDash val="solid"/>
              <a:round/>
            </a:ln>
          </p:spPr>
          <p:txBody>
            <a:bodyPr lIns="0" tIns="0" rIns="0" bIns="0" rtlCol="0" anchor="ctr"/>
            <a:lstStyle/>
            <a:p>
              <a:pPr algn="ctr" defTabSz="634975">
                <a:defRPr/>
              </a:pPr>
              <a:endParaRPr lang="en-US" sz="1185" kern="0">
                <a:solidFill>
                  <a:srgbClr val="03023F"/>
                </a:solidFill>
                <a:latin typeface="Amazon Ember" panose="020F0502020204030204"/>
                <a:ea typeface="Amazon Ember" panose="020B0603020204020204" pitchFamily="34" charset="0"/>
                <a:cs typeface="Amazon Ember" panose="020B0603020204020204" pitchFamily="34" charset="0"/>
              </a:endParaRPr>
            </a:p>
          </p:txBody>
        </p:sp>
        <p:sp>
          <p:nvSpPr>
            <p:cNvPr id="75" name="TextBox 74">
              <a:extLst>
                <a:ext uri="{FF2B5EF4-FFF2-40B4-BE49-F238E27FC236}">
                  <a16:creationId xmlns:a16="http://schemas.microsoft.com/office/drawing/2014/main" id="{EE8203CE-E84E-4F64-8DAC-339CF99C74EF}"/>
                </a:ext>
              </a:extLst>
            </p:cNvPr>
            <p:cNvSpPr txBox="1"/>
            <p:nvPr/>
          </p:nvSpPr>
          <p:spPr>
            <a:xfrm>
              <a:off x="2695913" y="3826636"/>
              <a:ext cx="894797" cy="602986"/>
            </a:xfrm>
            <a:prstGeom prst="rect">
              <a:avLst/>
            </a:prstGeom>
            <a:noFill/>
          </p:spPr>
          <p:txBody>
            <a:bodyPr wrap="none" lIns="0" rtlCol="0">
              <a:spAutoFit/>
            </a:bodyPr>
            <a:lstStyle/>
            <a:p>
              <a:pPr indent="-37631" algn="ctr" defTabSz="321118" fontAlgn="base">
                <a:spcBef>
                  <a:spcPct val="0"/>
                </a:spcBef>
                <a:spcAft>
                  <a:spcPct val="0"/>
                </a:spcAft>
                <a:buSzPct val="90000"/>
                <a:buFontTx/>
                <a:buChar char="​"/>
                <a:tabLst>
                  <a:tab pos="3826089" algn="l"/>
                </a:tabLst>
                <a:defRPr/>
              </a:pPr>
              <a:r>
                <a:rPr lang="en-US" sz="1659" kern="0" dirty="0">
                  <a:solidFill>
                    <a:srgbClr val="FFFFFF"/>
                  </a:solidFill>
                  <a:latin typeface="Amazon Ember Light"/>
                  <a:ea typeface="Amazon Ember Medium" panose="020B0603020204020204" pitchFamily="34" charset="0"/>
                  <a:cs typeface="Amazon Ember Medium" panose="020B0603020204020204" pitchFamily="34" charset="0"/>
                </a:rPr>
                <a:t>Amazon</a:t>
              </a:r>
              <a:br>
                <a:rPr lang="en-US" sz="1659" kern="0" dirty="0">
                  <a:solidFill>
                    <a:srgbClr val="FFFFFF"/>
                  </a:solidFill>
                  <a:latin typeface="Amazon Ember Light"/>
                  <a:ea typeface="Amazon Ember Medium" panose="020B0603020204020204" pitchFamily="34" charset="0"/>
                  <a:cs typeface="Amazon Ember Medium" panose="020B0603020204020204" pitchFamily="34" charset="0"/>
                </a:rPr>
              </a:br>
              <a:r>
                <a:rPr lang="en-US" sz="1659" kern="0" dirty="0">
                  <a:solidFill>
                    <a:srgbClr val="FFFFFF"/>
                  </a:solidFill>
                  <a:latin typeface="Amazon Ember Light"/>
                  <a:ea typeface="Amazon Ember Medium" panose="020B0603020204020204" pitchFamily="34" charset="0"/>
                  <a:cs typeface="Amazon Ember Medium" panose="020B0603020204020204" pitchFamily="34" charset="0"/>
                </a:rPr>
                <a:t>Aurora</a:t>
              </a:r>
            </a:p>
          </p:txBody>
        </p:sp>
      </p:grpSp>
      <p:sp>
        <p:nvSpPr>
          <p:cNvPr id="6" name="Rectangle: Rounded Corners 5">
            <a:extLst>
              <a:ext uri="{FF2B5EF4-FFF2-40B4-BE49-F238E27FC236}">
                <a16:creationId xmlns:a16="http://schemas.microsoft.com/office/drawing/2014/main" id="{7D6E2855-64CB-4D0D-A3E0-556184E285DD}"/>
              </a:ext>
            </a:extLst>
          </p:cNvPr>
          <p:cNvSpPr/>
          <p:nvPr/>
        </p:nvSpPr>
        <p:spPr>
          <a:xfrm>
            <a:off x="4882559" y="2158642"/>
            <a:ext cx="1555546" cy="1118614"/>
          </a:xfrm>
          <a:prstGeom prst="roundRect">
            <a:avLst/>
          </a:prstGeom>
          <a:noFill/>
          <a:ln w="19050">
            <a:solidFill>
              <a:srgbClr val="FBD8BF"/>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281831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4">
            <a:extLst>
              <a:ext uri="{FF2B5EF4-FFF2-40B4-BE49-F238E27FC236}">
                <a16:creationId xmlns:a16="http://schemas.microsoft.com/office/drawing/2014/main" id="{59374701-EFEC-3543-BAB6-65D2F5D0451A}"/>
              </a:ext>
            </a:extLst>
          </p:cNvPr>
          <p:cNvSpPr txBox="1">
            <a:spLocks/>
          </p:cNvSpPr>
          <p:nvPr/>
        </p:nvSpPr>
        <p:spPr>
          <a:xfrm>
            <a:off x="548640" y="448056"/>
            <a:ext cx="10972800" cy="978729"/>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Modernizing leads to maximum innovation velocity and optimal total cost of ownership</a:t>
            </a:r>
          </a:p>
        </p:txBody>
      </p:sp>
      <p:sp>
        <p:nvSpPr>
          <p:cNvPr id="20" name="Freeform 2">
            <a:extLst>
              <a:ext uri="{FF2B5EF4-FFF2-40B4-BE49-F238E27FC236}">
                <a16:creationId xmlns:a16="http://schemas.microsoft.com/office/drawing/2014/main" id="{C172DC4F-26DD-55DE-440B-161A97D15B84}"/>
              </a:ext>
            </a:extLst>
          </p:cNvPr>
          <p:cNvSpPr/>
          <p:nvPr/>
        </p:nvSpPr>
        <p:spPr>
          <a:xfrm>
            <a:off x="1244234" y="2816635"/>
            <a:ext cx="8730196" cy="2046249"/>
          </a:xfrm>
          <a:custGeom>
            <a:avLst/>
            <a:gdLst>
              <a:gd name="connsiteX0" fmla="*/ 0 w 8280400"/>
              <a:gd name="connsiteY0" fmla="*/ 0 h 1889760"/>
              <a:gd name="connsiteX1" fmla="*/ 4409440 w 8280400"/>
              <a:gd name="connsiteY1" fmla="*/ 1178560 h 1889760"/>
              <a:gd name="connsiteX2" fmla="*/ 8280400 w 8280400"/>
              <a:gd name="connsiteY2" fmla="*/ 1889760 h 1889760"/>
            </a:gdLst>
            <a:ahLst/>
            <a:cxnLst>
              <a:cxn ang="0">
                <a:pos x="connsiteX0" y="connsiteY0"/>
              </a:cxn>
              <a:cxn ang="0">
                <a:pos x="connsiteX1" y="connsiteY1"/>
              </a:cxn>
              <a:cxn ang="0">
                <a:pos x="connsiteX2" y="connsiteY2"/>
              </a:cxn>
            </a:cxnLst>
            <a:rect l="l" t="t" r="r" b="b"/>
            <a:pathLst>
              <a:path w="8280400" h="1889760">
                <a:moveTo>
                  <a:pt x="0" y="0"/>
                </a:moveTo>
                <a:cubicBezTo>
                  <a:pt x="1514686" y="431800"/>
                  <a:pt x="3029373" y="863600"/>
                  <a:pt x="4409440" y="1178560"/>
                </a:cubicBezTo>
                <a:cubicBezTo>
                  <a:pt x="5789507" y="1493520"/>
                  <a:pt x="7034953" y="1691640"/>
                  <a:pt x="8280400" y="1889760"/>
                </a:cubicBezTo>
              </a:path>
            </a:pathLst>
          </a:custGeom>
          <a:noFill/>
          <a:ln w="76200">
            <a:solidFill>
              <a:schemeClr val="accent6"/>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880" dirty="0">
              <a:solidFill>
                <a:srgbClr val="FFFFFF"/>
              </a:solidFill>
            </a:endParaRPr>
          </a:p>
        </p:txBody>
      </p:sp>
      <p:sp>
        <p:nvSpPr>
          <p:cNvPr id="21" name="TextBox 20">
            <a:extLst>
              <a:ext uri="{FF2B5EF4-FFF2-40B4-BE49-F238E27FC236}">
                <a16:creationId xmlns:a16="http://schemas.microsoft.com/office/drawing/2014/main" id="{8ED3FC1C-DA05-631A-9EB6-C14C44FACEAB}"/>
              </a:ext>
            </a:extLst>
          </p:cNvPr>
          <p:cNvSpPr txBox="1"/>
          <p:nvPr/>
        </p:nvSpPr>
        <p:spPr>
          <a:xfrm>
            <a:off x="571886" y="5297844"/>
            <a:ext cx="1056379" cy="356616"/>
          </a:xfrm>
          <a:prstGeom prst="rect">
            <a:avLst/>
          </a:prstGeom>
          <a:noFill/>
        </p:spPr>
        <p:txBody>
          <a:bodyPr wrap="square" lIns="0" tIns="0" rIns="0" bIns="0" rtlCol="0">
            <a:spAutoFit/>
          </a:bodyPr>
          <a:lstStyle/>
          <a:p>
            <a:pPr algn="ctr" defTabSz="476193">
              <a:defRPr sz="900">
                <a:solidFill>
                  <a:srgbClr val="FFFFFF"/>
                </a:solidFill>
                <a:latin typeface="Amazon Ember"/>
                <a:ea typeface="Amazon Ember"/>
                <a:cs typeface="Amazon Ember"/>
                <a:sym typeface="Amazon Ember"/>
              </a:defRPr>
            </a:pPr>
            <a:r>
              <a:rPr lang="en-US" sz="1167" dirty="0">
                <a:solidFill>
                  <a:srgbClr val="FFFFFF"/>
                </a:solidFill>
                <a:ea typeface="Amazon Ember"/>
                <a:cs typeface="Amazon Ember"/>
                <a:sym typeface="Amazon Ember"/>
              </a:rPr>
              <a:t>On-premises</a:t>
            </a:r>
          </a:p>
        </p:txBody>
      </p:sp>
      <p:sp>
        <p:nvSpPr>
          <p:cNvPr id="22" name="TextBox 21">
            <a:extLst>
              <a:ext uri="{FF2B5EF4-FFF2-40B4-BE49-F238E27FC236}">
                <a16:creationId xmlns:a16="http://schemas.microsoft.com/office/drawing/2014/main" id="{B2B6A155-0C75-22FF-DFC4-2F798B426DCB}"/>
              </a:ext>
            </a:extLst>
          </p:cNvPr>
          <p:cNvSpPr txBox="1"/>
          <p:nvPr/>
        </p:nvSpPr>
        <p:spPr>
          <a:xfrm>
            <a:off x="1676478" y="5297844"/>
            <a:ext cx="790280" cy="356616"/>
          </a:xfrm>
          <a:prstGeom prst="rect">
            <a:avLst/>
          </a:prstGeom>
          <a:noFill/>
        </p:spPr>
        <p:txBody>
          <a:bodyPr wrap="square" lIns="0" tIns="0" rIns="0" bIns="0" rtlCol="0">
            <a:spAutoFit/>
          </a:bodyPr>
          <a:lstStyle/>
          <a:p>
            <a:pPr algn="ctr" defTabSz="571396">
              <a:defRPr/>
            </a:pPr>
            <a:r>
              <a:rPr lang="en-US" sz="1167" dirty="0">
                <a:solidFill>
                  <a:srgbClr val="FFFFFF"/>
                </a:solidFill>
                <a:ea typeface="Amazon Ember"/>
                <a:cs typeface="Amazon Ember"/>
              </a:rPr>
              <a:t>Lift</a:t>
            </a:r>
          </a:p>
          <a:p>
            <a:pPr algn="ctr" defTabSz="571396">
              <a:defRPr/>
            </a:pPr>
            <a:r>
              <a:rPr lang="en-US" sz="1167" dirty="0">
                <a:solidFill>
                  <a:srgbClr val="FFFFFF"/>
                </a:solidFill>
                <a:ea typeface="Amazon Ember"/>
                <a:cs typeface="Amazon Ember"/>
              </a:rPr>
              <a:t>and shift</a:t>
            </a:r>
          </a:p>
        </p:txBody>
      </p:sp>
      <p:sp>
        <p:nvSpPr>
          <p:cNvPr id="40" name="TextBox 46">
            <a:extLst>
              <a:ext uri="{FF2B5EF4-FFF2-40B4-BE49-F238E27FC236}">
                <a16:creationId xmlns:a16="http://schemas.microsoft.com/office/drawing/2014/main" id="{4FD2C346-9D6C-43D5-7A61-2D7EB912AC5E}"/>
              </a:ext>
            </a:extLst>
          </p:cNvPr>
          <p:cNvSpPr txBox="1"/>
          <p:nvPr/>
        </p:nvSpPr>
        <p:spPr>
          <a:xfrm>
            <a:off x="5136427" y="5297844"/>
            <a:ext cx="1280160" cy="35661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76193">
              <a:defRPr sz="900">
                <a:solidFill>
                  <a:srgbClr val="FFFFFF"/>
                </a:solidFill>
                <a:latin typeface="Amazon Ember"/>
                <a:ea typeface="Amazon Ember"/>
                <a:cs typeface="Amazon Ember"/>
                <a:sym typeface="Amazon Ember"/>
              </a:defRPr>
            </a:pPr>
            <a:r>
              <a:rPr lang="en-US" sz="1167" dirty="0">
                <a:solidFill>
                  <a:srgbClr val="FFFFFF"/>
                </a:solidFill>
                <a:ea typeface="Amazon Ember"/>
                <a:cs typeface="Amazon Ember"/>
                <a:sym typeface="Amazon Ember"/>
              </a:rPr>
              <a:t>Move to managed</a:t>
            </a:r>
          </a:p>
          <a:p>
            <a:pPr algn="ctr" defTabSz="476193">
              <a:defRPr sz="900">
                <a:solidFill>
                  <a:srgbClr val="FFFFFF"/>
                </a:solidFill>
                <a:latin typeface="Amazon Ember"/>
                <a:ea typeface="Amazon Ember"/>
                <a:cs typeface="Amazon Ember"/>
                <a:sym typeface="Amazon Ember"/>
              </a:defRPr>
            </a:pPr>
            <a:r>
              <a:rPr lang="en-US" sz="1167" dirty="0">
                <a:solidFill>
                  <a:srgbClr val="FFFFFF"/>
                </a:solidFill>
                <a:ea typeface="Amazon Ember"/>
                <a:cs typeface="Amazon Ember"/>
                <a:sym typeface="Amazon Ember"/>
              </a:rPr>
              <a:t>databases</a:t>
            </a:r>
            <a:endParaRPr sz="1167" dirty="0">
              <a:solidFill>
                <a:srgbClr val="FFFFFF"/>
              </a:solidFill>
              <a:ea typeface="Amazon Ember"/>
              <a:cs typeface="Amazon Ember"/>
              <a:sym typeface="Amazon Ember"/>
            </a:endParaRPr>
          </a:p>
        </p:txBody>
      </p:sp>
      <p:sp>
        <p:nvSpPr>
          <p:cNvPr id="41" name="TextBox 50">
            <a:extLst>
              <a:ext uri="{FF2B5EF4-FFF2-40B4-BE49-F238E27FC236}">
                <a16:creationId xmlns:a16="http://schemas.microsoft.com/office/drawing/2014/main" id="{05E6C77B-D432-C896-8990-E437432B1122}"/>
              </a:ext>
            </a:extLst>
          </p:cNvPr>
          <p:cNvSpPr txBox="1"/>
          <p:nvPr/>
        </p:nvSpPr>
        <p:spPr>
          <a:xfrm>
            <a:off x="9018891" y="5297844"/>
            <a:ext cx="1229155" cy="53880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76193">
              <a:defRPr sz="900">
                <a:solidFill>
                  <a:srgbClr val="FFFFFF"/>
                </a:solidFill>
                <a:latin typeface="Amazon Ember"/>
                <a:ea typeface="Amazon Ember"/>
                <a:cs typeface="Amazon Ember"/>
                <a:sym typeface="Amazon Ember"/>
              </a:defRPr>
            </a:pPr>
            <a:r>
              <a:rPr lang="en-US" sz="1167" dirty="0">
                <a:solidFill>
                  <a:srgbClr val="FFFFFF"/>
                </a:solidFill>
                <a:ea typeface="Amazon Ember"/>
                <a:cs typeface="Amazon Ember"/>
                <a:sym typeface="Amazon Ember"/>
              </a:rPr>
              <a:t>Modernize with </a:t>
            </a:r>
            <a:br>
              <a:rPr lang="en-US" sz="1167" dirty="0">
                <a:solidFill>
                  <a:srgbClr val="FFFFFF"/>
                </a:solidFill>
                <a:ea typeface="Amazon Ember"/>
                <a:cs typeface="Amazon Ember"/>
                <a:sym typeface="Amazon Ember"/>
              </a:rPr>
            </a:br>
            <a:r>
              <a:rPr lang="en-US" sz="1167" dirty="0">
                <a:solidFill>
                  <a:srgbClr val="FFFFFF"/>
                </a:solidFill>
                <a:ea typeface="Amazon Ember"/>
                <a:cs typeface="Amazon Ember"/>
                <a:sym typeface="Amazon Ember"/>
              </a:rPr>
              <a:t>purpose-built databases</a:t>
            </a:r>
          </a:p>
        </p:txBody>
      </p:sp>
      <p:cxnSp>
        <p:nvCxnSpPr>
          <p:cNvPr id="42" name="Straight Arrow Connector 41">
            <a:extLst>
              <a:ext uri="{FF2B5EF4-FFF2-40B4-BE49-F238E27FC236}">
                <a16:creationId xmlns:a16="http://schemas.microsoft.com/office/drawing/2014/main" id="{F63060F6-4419-51B0-D096-3270E5DF381A}"/>
              </a:ext>
            </a:extLst>
          </p:cNvPr>
          <p:cNvCxnSpPr>
            <a:cxnSpLocks/>
          </p:cNvCxnSpPr>
          <p:nvPr/>
        </p:nvCxnSpPr>
        <p:spPr>
          <a:xfrm flipV="1">
            <a:off x="781050" y="5236372"/>
            <a:ext cx="9456949" cy="851"/>
          </a:xfrm>
          <a:prstGeom prst="straightConnector1">
            <a:avLst/>
          </a:prstGeom>
          <a:noFill/>
          <a:ln w="25400" cap="flat" cmpd="sng" algn="ctr">
            <a:solidFill>
              <a:schemeClr val="tx1">
                <a:lumMod val="65000"/>
              </a:schemeClr>
            </a:solidFill>
            <a:prstDash val="solid"/>
            <a:miter lim="800000"/>
            <a:headEnd type="none"/>
            <a:tailEnd type="arrow" w="lg" len="med"/>
          </a:ln>
          <a:effectLst/>
        </p:spPr>
      </p:cxnSp>
      <p:sp>
        <p:nvSpPr>
          <p:cNvPr id="43" name="TextBox 50">
            <a:extLst>
              <a:ext uri="{FF2B5EF4-FFF2-40B4-BE49-F238E27FC236}">
                <a16:creationId xmlns:a16="http://schemas.microsoft.com/office/drawing/2014/main" id="{92909750-91EF-C8E9-3E0E-72584B0FE033}"/>
              </a:ext>
            </a:extLst>
          </p:cNvPr>
          <p:cNvSpPr txBox="1"/>
          <p:nvPr/>
        </p:nvSpPr>
        <p:spPr>
          <a:xfrm>
            <a:off x="10370924" y="1393494"/>
            <a:ext cx="1181337" cy="584775"/>
          </a:xfrm>
          <a:prstGeom prst="rect">
            <a:avLst/>
          </a:prstGeom>
          <a:ln w="12700">
            <a:miter lim="400000"/>
          </a:ln>
          <a:extLst>
            <a:ext uri="{C572A759-6A51-4108-AA02-DFA0A04FC94B}">
              <ma14:wrappingTextBoxFlag xmlns:ma14="http://schemas.microsoft.com/office/mac/drawingml/2011/main" xmlns="" val="1"/>
            </a:ext>
          </a:extLst>
        </p:spPr>
        <p:txBody>
          <a:bodyPr wrap="square" lIns="31749" rIns="31749">
            <a:spAutoFit/>
          </a:bodyPr>
          <a:lstStyle/>
          <a:p>
            <a:pPr algn="ctr" defTabSz="476193">
              <a:defRPr sz="900">
                <a:solidFill>
                  <a:srgbClr val="FFFFFF"/>
                </a:solidFill>
                <a:latin typeface="Amazon Ember"/>
                <a:ea typeface="Amazon Ember"/>
                <a:cs typeface="Amazon Ember"/>
                <a:sym typeface="Amazon Ember"/>
              </a:defRPr>
            </a:pPr>
            <a:r>
              <a:rPr lang="en-US" sz="1600" b="1" dirty="0">
                <a:solidFill>
                  <a:srgbClr val="027FAA"/>
                </a:solidFill>
                <a:ea typeface="Amazon Ember"/>
                <a:cs typeface="Amazon Ember"/>
                <a:sym typeface="Amazon Ember"/>
              </a:rPr>
              <a:t>Innovation velocity</a:t>
            </a:r>
          </a:p>
        </p:txBody>
      </p:sp>
      <p:sp>
        <p:nvSpPr>
          <p:cNvPr id="44" name="TextBox 50">
            <a:extLst>
              <a:ext uri="{FF2B5EF4-FFF2-40B4-BE49-F238E27FC236}">
                <a16:creationId xmlns:a16="http://schemas.microsoft.com/office/drawing/2014/main" id="{0B4B2FFB-7958-AE92-8802-BCB4DA652B6F}"/>
              </a:ext>
            </a:extLst>
          </p:cNvPr>
          <p:cNvSpPr txBox="1"/>
          <p:nvPr/>
        </p:nvSpPr>
        <p:spPr>
          <a:xfrm>
            <a:off x="10370925" y="4213376"/>
            <a:ext cx="1181337" cy="1077218"/>
          </a:xfrm>
          <a:prstGeom prst="rect">
            <a:avLst/>
          </a:prstGeom>
          <a:ln w="12700">
            <a:miter lim="400000"/>
          </a:ln>
          <a:extLst>
            <a:ext uri="{C572A759-6A51-4108-AA02-DFA0A04FC94B}">
              <ma14:wrappingTextBoxFlag xmlns:ma14="http://schemas.microsoft.com/office/mac/drawingml/2011/main" xmlns="" val="1"/>
            </a:ext>
          </a:extLst>
        </p:spPr>
        <p:txBody>
          <a:bodyPr wrap="square" lIns="31749" rIns="31749">
            <a:spAutoFit/>
          </a:bodyPr>
          <a:lstStyle/>
          <a:p>
            <a:pPr algn="ctr" defTabSz="476193">
              <a:defRPr sz="900">
                <a:solidFill>
                  <a:srgbClr val="FFFFFF"/>
                </a:solidFill>
                <a:latin typeface="Amazon Ember"/>
                <a:ea typeface="Amazon Ember"/>
                <a:cs typeface="Amazon Ember"/>
                <a:sym typeface="Amazon Ember"/>
              </a:defRPr>
            </a:pPr>
            <a:r>
              <a:rPr lang="en-US" sz="1600" b="1" dirty="0">
                <a:solidFill>
                  <a:schemeClr val="accent6"/>
                </a:solidFill>
                <a:ea typeface="Amazon Ember"/>
                <a:cs typeface="Amazon Ember"/>
                <a:sym typeface="Amazon Ember"/>
              </a:rPr>
              <a:t>Total</a:t>
            </a:r>
          </a:p>
          <a:p>
            <a:pPr algn="ctr" defTabSz="476193">
              <a:defRPr sz="900">
                <a:solidFill>
                  <a:srgbClr val="FFFFFF"/>
                </a:solidFill>
                <a:latin typeface="Amazon Ember"/>
                <a:ea typeface="Amazon Ember"/>
                <a:cs typeface="Amazon Ember"/>
                <a:sym typeface="Amazon Ember"/>
              </a:defRPr>
            </a:pPr>
            <a:r>
              <a:rPr lang="en-US" sz="1600" b="1" dirty="0">
                <a:solidFill>
                  <a:schemeClr val="accent6"/>
                </a:solidFill>
                <a:ea typeface="Amazon Ember"/>
                <a:cs typeface="Amazon Ember"/>
                <a:sym typeface="Amazon Ember"/>
              </a:rPr>
              <a:t>cost of</a:t>
            </a:r>
          </a:p>
          <a:p>
            <a:pPr algn="ctr" defTabSz="476193">
              <a:defRPr sz="900">
                <a:solidFill>
                  <a:srgbClr val="FFFFFF"/>
                </a:solidFill>
                <a:latin typeface="Amazon Ember"/>
                <a:ea typeface="Amazon Ember"/>
                <a:cs typeface="Amazon Ember"/>
                <a:sym typeface="Amazon Ember"/>
              </a:defRPr>
            </a:pPr>
            <a:r>
              <a:rPr lang="en-US" sz="1600" b="1" dirty="0">
                <a:solidFill>
                  <a:schemeClr val="accent6"/>
                </a:solidFill>
                <a:ea typeface="Amazon Ember"/>
                <a:cs typeface="Amazon Ember"/>
                <a:sym typeface="Amazon Ember"/>
              </a:rPr>
              <a:t>ownership</a:t>
            </a:r>
          </a:p>
          <a:p>
            <a:pPr algn="ctr" defTabSz="476193">
              <a:defRPr sz="900">
                <a:solidFill>
                  <a:srgbClr val="FFFFFF"/>
                </a:solidFill>
                <a:latin typeface="Amazon Ember"/>
                <a:ea typeface="Amazon Ember"/>
                <a:cs typeface="Amazon Ember"/>
                <a:sym typeface="Amazon Ember"/>
              </a:defRPr>
            </a:pPr>
            <a:r>
              <a:rPr lang="en-US" sz="1600" b="1" dirty="0">
                <a:solidFill>
                  <a:schemeClr val="accent6"/>
                </a:solidFill>
                <a:ea typeface="Amazon Ember"/>
                <a:cs typeface="Amazon Ember"/>
                <a:sym typeface="Amazon Ember"/>
              </a:rPr>
              <a:t>(TCO)</a:t>
            </a:r>
          </a:p>
        </p:txBody>
      </p:sp>
      <p:sp>
        <p:nvSpPr>
          <p:cNvPr id="45" name="Freeform 26">
            <a:extLst>
              <a:ext uri="{FF2B5EF4-FFF2-40B4-BE49-F238E27FC236}">
                <a16:creationId xmlns:a16="http://schemas.microsoft.com/office/drawing/2014/main" id="{F1FBFE5A-2818-A3BE-C9FA-A21F03725A9C}"/>
              </a:ext>
            </a:extLst>
          </p:cNvPr>
          <p:cNvSpPr/>
          <p:nvPr/>
        </p:nvSpPr>
        <p:spPr>
          <a:xfrm>
            <a:off x="1159768" y="1747437"/>
            <a:ext cx="8814662" cy="3289991"/>
          </a:xfrm>
          <a:custGeom>
            <a:avLst/>
            <a:gdLst>
              <a:gd name="connsiteX0" fmla="*/ 0 w 8209280"/>
              <a:gd name="connsiteY0" fmla="*/ 2346960 h 2357120"/>
              <a:gd name="connsiteX1" fmla="*/ 50800 w 8209280"/>
              <a:gd name="connsiteY1" fmla="*/ 2357120 h 2357120"/>
              <a:gd name="connsiteX2" fmla="*/ 4541520 w 8209280"/>
              <a:gd name="connsiteY2" fmla="*/ 1584960 h 2357120"/>
              <a:gd name="connsiteX3" fmla="*/ 8209280 w 8209280"/>
              <a:gd name="connsiteY3" fmla="*/ 0 h 2357120"/>
            </a:gdLst>
            <a:ahLst/>
            <a:cxnLst>
              <a:cxn ang="0">
                <a:pos x="connsiteX0" y="connsiteY0"/>
              </a:cxn>
              <a:cxn ang="0">
                <a:pos x="connsiteX1" y="connsiteY1"/>
              </a:cxn>
              <a:cxn ang="0">
                <a:pos x="connsiteX2" y="connsiteY2"/>
              </a:cxn>
              <a:cxn ang="0">
                <a:pos x="connsiteX3" y="connsiteY3"/>
              </a:cxn>
            </a:cxnLst>
            <a:rect l="l" t="t" r="r" b="b"/>
            <a:pathLst>
              <a:path w="8209280" h="2357120">
                <a:moveTo>
                  <a:pt x="0" y="2346960"/>
                </a:moveTo>
                <a:lnTo>
                  <a:pt x="50800" y="2357120"/>
                </a:lnTo>
                <a:cubicBezTo>
                  <a:pt x="807720" y="2230120"/>
                  <a:pt x="3181773" y="1977813"/>
                  <a:pt x="4541520" y="1584960"/>
                </a:cubicBezTo>
                <a:cubicBezTo>
                  <a:pt x="5901267" y="1192107"/>
                  <a:pt x="7055273" y="596053"/>
                  <a:pt x="8209280" y="0"/>
                </a:cubicBezTo>
              </a:path>
            </a:pathLst>
          </a:custGeom>
          <a:ln w="76200">
            <a:solidFill>
              <a:srgbClr val="027FA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09576">
              <a:defRPr/>
            </a:pPr>
            <a:endParaRPr lang="en-US" sz="2880" dirty="0">
              <a:solidFill>
                <a:srgbClr val="FFFFFF"/>
              </a:solidFill>
            </a:endParaRPr>
          </a:p>
        </p:txBody>
      </p:sp>
      <p:sp>
        <p:nvSpPr>
          <p:cNvPr id="46" name="Freeform 4">
            <a:extLst>
              <a:ext uri="{FF2B5EF4-FFF2-40B4-BE49-F238E27FC236}">
                <a16:creationId xmlns:a16="http://schemas.microsoft.com/office/drawing/2014/main" id="{70680070-4430-D0B1-2395-EE968E2BFC0E}"/>
              </a:ext>
            </a:extLst>
          </p:cNvPr>
          <p:cNvSpPr/>
          <p:nvPr/>
        </p:nvSpPr>
        <p:spPr>
          <a:xfrm>
            <a:off x="5984422" y="2396465"/>
            <a:ext cx="3513117" cy="1622962"/>
          </a:xfrm>
          <a:custGeom>
            <a:avLst/>
            <a:gdLst>
              <a:gd name="connsiteX0" fmla="*/ 0 w 4215740"/>
              <a:gd name="connsiteY0" fmla="*/ 1947554 h 1947554"/>
              <a:gd name="connsiteX1" fmla="*/ 0 w 4215740"/>
              <a:gd name="connsiteY1" fmla="*/ 1947554 h 1947554"/>
              <a:gd name="connsiteX2" fmla="*/ 154379 w 4215740"/>
              <a:gd name="connsiteY2" fmla="*/ 1935678 h 1947554"/>
              <a:gd name="connsiteX3" fmla="*/ 308758 w 4215740"/>
              <a:gd name="connsiteY3" fmla="*/ 1900052 h 1947554"/>
              <a:gd name="connsiteX4" fmla="*/ 344384 w 4215740"/>
              <a:gd name="connsiteY4" fmla="*/ 1888177 h 1947554"/>
              <a:gd name="connsiteX5" fmla="*/ 439387 w 4215740"/>
              <a:gd name="connsiteY5" fmla="*/ 1864426 h 1947554"/>
              <a:gd name="connsiteX6" fmla="*/ 510639 w 4215740"/>
              <a:gd name="connsiteY6" fmla="*/ 1828800 h 1947554"/>
              <a:gd name="connsiteX7" fmla="*/ 546265 w 4215740"/>
              <a:gd name="connsiteY7" fmla="*/ 1805050 h 1947554"/>
              <a:gd name="connsiteX8" fmla="*/ 593766 w 4215740"/>
              <a:gd name="connsiteY8" fmla="*/ 1793174 h 1947554"/>
              <a:gd name="connsiteX9" fmla="*/ 676893 w 4215740"/>
              <a:gd name="connsiteY9" fmla="*/ 1757548 h 1947554"/>
              <a:gd name="connsiteX10" fmla="*/ 771896 w 4215740"/>
              <a:gd name="connsiteY10" fmla="*/ 1733798 h 1947554"/>
              <a:gd name="connsiteX11" fmla="*/ 807522 w 4215740"/>
              <a:gd name="connsiteY11" fmla="*/ 1721922 h 1947554"/>
              <a:gd name="connsiteX12" fmla="*/ 843148 w 4215740"/>
              <a:gd name="connsiteY12" fmla="*/ 1698172 h 1947554"/>
              <a:gd name="connsiteX13" fmla="*/ 997527 w 4215740"/>
              <a:gd name="connsiteY13" fmla="*/ 1650670 h 1947554"/>
              <a:gd name="connsiteX14" fmla="*/ 1033153 w 4215740"/>
              <a:gd name="connsiteY14" fmla="*/ 1626920 h 1947554"/>
              <a:gd name="connsiteX15" fmla="*/ 1128156 w 4215740"/>
              <a:gd name="connsiteY15" fmla="*/ 1591294 h 1947554"/>
              <a:gd name="connsiteX16" fmla="*/ 1223158 w 4215740"/>
              <a:gd name="connsiteY16" fmla="*/ 1531917 h 1947554"/>
              <a:gd name="connsiteX17" fmla="*/ 1282535 w 4215740"/>
              <a:gd name="connsiteY17" fmla="*/ 1508167 h 1947554"/>
              <a:gd name="connsiteX18" fmla="*/ 1365662 w 4215740"/>
              <a:gd name="connsiteY18" fmla="*/ 1448790 h 1947554"/>
              <a:gd name="connsiteX19" fmla="*/ 1401288 w 4215740"/>
              <a:gd name="connsiteY19" fmla="*/ 1436915 h 1947554"/>
              <a:gd name="connsiteX20" fmla="*/ 1496291 w 4215740"/>
              <a:gd name="connsiteY20" fmla="*/ 1377538 h 1947554"/>
              <a:gd name="connsiteX21" fmla="*/ 1531917 w 4215740"/>
              <a:gd name="connsiteY21" fmla="*/ 1353787 h 1947554"/>
              <a:gd name="connsiteX22" fmla="*/ 1579418 w 4215740"/>
              <a:gd name="connsiteY22" fmla="*/ 1330037 h 1947554"/>
              <a:gd name="connsiteX23" fmla="*/ 1626919 w 4215740"/>
              <a:gd name="connsiteY23" fmla="*/ 1294411 h 1947554"/>
              <a:gd name="connsiteX24" fmla="*/ 1674420 w 4215740"/>
              <a:gd name="connsiteY24" fmla="*/ 1270660 h 1947554"/>
              <a:gd name="connsiteX25" fmla="*/ 1805049 w 4215740"/>
              <a:gd name="connsiteY25" fmla="*/ 1199408 h 1947554"/>
              <a:gd name="connsiteX26" fmla="*/ 1876301 w 4215740"/>
              <a:gd name="connsiteY26" fmla="*/ 1175657 h 1947554"/>
              <a:gd name="connsiteX27" fmla="*/ 1959428 w 4215740"/>
              <a:gd name="connsiteY27" fmla="*/ 1151907 h 1947554"/>
              <a:gd name="connsiteX28" fmla="*/ 2006930 w 4215740"/>
              <a:gd name="connsiteY28" fmla="*/ 1128156 h 1947554"/>
              <a:gd name="connsiteX29" fmla="*/ 2101932 w 4215740"/>
              <a:gd name="connsiteY29" fmla="*/ 1104406 h 1947554"/>
              <a:gd name="connsiteX30" fmla="*/ 2137558 w 4215740"/>
              <a:gd name="connsiteY30" fmla="*/ 1092530 h 1947554"/>
              <a:gd name="connsiteX31" fmla="*/ 2196935 w 4215740"/>
              <a:gd name="connsiteY31" fmla="*/ 1080655 h 1947554"/>
              <a:gd name="connsiteX32" fmla="*/ 2268187 w 4215740"/>
              <a:gd name="connsiteY32" fmla="*/ 1056904 h 1947554"/>
              <a:gd name="connsiteX33" fmla="*/ 2351314 w 4215740"/>
              <a:gd name="connsiteY33" fmla="*/ 1033154 h 1947554"/>
              <a:gd name="connsiteX34" fmla="*/ 2470067 w 4215740"/>
              <a:gd name="connsiteY34" fmla="*/ 1009403 h 1947554"/>
              <a:gd name="connsiteX35" fmla="*/ 2541319 w 4215740"/>
              <a:gd name="connsiteY35" fmla="*/ 985652 h 1947554"/>
              <a:gd name="connsiteX36" fmla="*/ 2576945 w 4215740"/>
              <a:gd name="connsiteY36" fmla="*/ 973777 h 1947554"/>
              <a:gd name="connsiteX37" fmla="*/ 2612571 w 4215740"/>
              <a:gd name="connsiteY37" fmla="*/ 961902 h 1947554"/>
              <a:gd name="connsiteX38" fmla="*/ 2660072 w 4215740"/>
              <a:gd name="connsiteY38" fmla="*/ 950026 h 1947554"/>
              <a:gd name="connsiteX39" fmla="*/ 2719449 w 4215740"/>
              <a:gd name="connsiteY39" fmla="*/ 938151 h 1947554"/>
              <a:gd name="connsiteX40" fmla="*/ 2814452 w 4215740"/>
              <a:gd name="connsiteY40" fmla="*/ 902525 h 1947554"/>
              <a:gd name="connsiteX41" fmla="*/ 2850078 w 4215740"/>
              <a:gd name="connsiteY41" fmla="*/ 890650 h 1947554"/>
              <a:gd name="connsiteX42" fmla="*/ 2968831 w 4215740"/>
              <a:gd name="connsiteY42" fmla="*/ 843148 h 1947554"/>
              <a:gd name="connsiteX43" fmla="*/ 3051958 w 4215740"/>
              <a:gd name="connsiteY43" fmla="*/ 819398 h 1947554"/>
              <a:gd name="connsiteX44" fmla="*/ 3099459 w 4215740"/>
              <a:gd name="connsiteY44" fmla="*/ 795647 h 1947554"/>
              <a:gd name="connsiteX45" fmla="*/ 3206337 w 4215740"/>
              <a:gd name="connsiteY45" fmla="*/ 748146 h 1947554"/>
              <a:gd name="connsiteX46" fmla="*/ 3265714 w 4215740"/>
              <a:gd name="connsiteY46" fmla="*/ 712520 h 1947554"/>
              <a:gd name="connsiteX47" fmla="*/ 3313215 w 4215740"/>
              <a:gd name="connsiteY47" fmla="*/ 688769 h 1947554"/>
              <a:gd name="connsiteX48" fmla="*/ 3384467 w 4215740"/>
              <a:gd name="connsiteY48" fmla="*/ 641268 h 1947554"/>
              <a:gd name="connsiteX49" fmla="*/ 3443844 w 4215740"/>
              <a:gd name="connsiteY49" fmla="*/ 617517 h 1947554"/>
              <a:gd name="connsiteX50" fmla="*/ 3538846 w 4215740"/>
              <a:gd name="connsiteY50" fmla="*/ 546265 h 1947554"/>
              <a:gd name="connsiteX51" fmla="*/ 3610098 w 4215740"/>
              <a:gd name="connsiteY51" fmla="*/ 498764 h 1947554"/>
              <a:gd name="connsiteX52" fmla="*/ 3645724 w 4215740"/>
              <a:gd name="connsiteY52" fmla="*/ 475013 h 1947554"/>
              <a:gd name="connsiteX53" fmla="*/ 3681350 w 4215740"/>
              <a:gd name="connsiteY53" fmla="*/ 463138 h 1947554"/>
              <a:gd name="connsiteX54" fmla="*/ 3752602 w 4215740"/>
              <a:gd name="connsiteY54" fmla="*/ 403761 h 1947554"/>
              <a:gd name="connsiteX55" fmla="*/ 3871356 w 4215740"/>
              <a:gd name="connsiteY55" fmla="*/ 308759 h 1947554"/>
              <a:gd name="connsiteX56" fmla="*/ 3918857 w 4215740"/>
              <a:gd name="connsiteY56" fmla="*/ 273133 h 1947554"/>
              <a:gd name="connsiteX57" fmla="*/ 3966358 w 4215740"/>
              <a:gd name="connsiteY57" fmla="*/ 225631 h 1947554"/>
              <a:gd name="connsiteX58" fmla="*/ 4013859 w 4215740"/>
              <a:gd name="connsiteY58" fmla="*/ 190006 h 1947554"/>
              <a:gd name="connsiteX59" fmla="*/ 4096987 w 4215740"/>
              <a:gd name="connsiteY59" fmla="*/ 106878 h 1947554"/>
              <a:gd name="connsiteX60" fmla="*/ 4132613 w 4215740"/>
              <a:gd name="connsiteY60" fmla="*/ 71252 h 1947554"/>
              <a:gd name="connsiteX61" fmla="*/ 4168239 w 4215740"/>
              <a:gd name="connsiteY61" fmla="*/ 35626 h 1947554"/>
              <a:gd name="connsiteX62" fmla="*/ 4215740 w 4215740"/>
              <a:gd name="connsiteY62" fmla="*/ 0 h 19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215740" h="1947554">
                <a:moveTo>
                  <a:pt x="0" y="1947554"/>
                </a:moveTo>
                <a:lnTo>
                  <a:pt x="0" y="1947554"/>
                </a:lnTo>
                <a:cubicBezTo>
                  <a:pt x="51460" y="1943595"/>
                  <a:pt x="103083" y="1941378"/>
                  <a:pt x="154379" y="1935678"/>
                </a:cubicBezTo>
                <a:cubicBezTo>
                  <a:pt x="182645" y="1932537"/>
                  <a:pt x="296250" y="1904221"/>
                  <a:pt x="308758" y="1900052"/>
                </a:cubicBezTo>
                <a:cubicBezTo>
                  <a:pt x="320633" y="1896094"/>
                  <a:pt x="332307" y="1891471"/>
                  <a:pt x="344384" y="1888177"/>
                </a:cubicBezTo>
                <a:cubicBezTo>
                  <a:pt x="375876" y="1879588"/>
                  <a:pt x="439387" y="1864426"/>
                  <a:pt x="439387" y="1864426"/>
                </a:cubicBezTo>
                <a:cubicBezTo>
                  <a:pt x="541485" y="1796362"/>
                  <a:pt x="412307" y="1877966"/>
                  <a:pt x="510639" y="1828800"/>
                </a:cubicBezTo>
                <a:cubicBezTo>
                  <a:pt x="523404" y="1822417"/>
                  <a:pt x="533147" y="1810672"/>
                  <a:pt x="546265" y="1805050"/>
                </a:cubicBezTo>
                <a:cubicBezTo>
                  <a:pt x="561266" y="1798621"/>
                  <a:pt x="578484" y="1798905"/>
                  <a:pt x="593766" y="1793174"/>
                </a:cubicBezTo>
                <a:cubicBezTo>
                  <a:pt x="680252" y="1760742"/>
                  <a:pt x="604823" y="1777203"/>
                  <a:pt x="676893" y="1757548"/>
                </a:cubicBezTo>
                <a:cubicBezTo>
                  <a:pt x="708385" y="1748959"/>
                  <a:pt x="740929" y="1744121"/>
                  <a:pt x="771896" y="1733798"/>
                </a:cubicBezTo>
                <a:cubicBezTo>
                  <a:pt x="783771" y="1729839"/>
                  <a:pt x="796326" y="1727520"/>
                  <a:pt x="807522" y="1721922"/>
                </a:cubicBezTo>
                <a:cubicBezTo>
                  <a:pt x="820287" y="1715539"/>
                  <a:pt x="829735" y="1703049"/>
                  <a:pt x="843148" y="1698172"/>
                </a:cubicBezTo>
                <a:cubicBezTo>
                  <a:pt x="954527" y="1657671"/>
                  <a:pt x="910653" y="1694107"/>
                  <a:pt x="997527" y="1650670"/>
                </a:cubicBezTo>
                <a:cubicBezTo>
                  <a:pt x="1010293" y="1644287"/>
                  <a:pt x="1020035" y="1632542"/>
                  <a:pt x="1033153" y="1626920"/>
                </a:cubicBezTo>
                <a:cubicBezTo>
                  <a:pt x="1150038" y="1576826"/>
                  <a:pt x="1009426" y="1659139"/>
                  <a:pt x="1128156" y="1591294"/>
                </a:cubicBezTo>
                <a:cubicBezTo>
                  <a:pt x="1194106" y="1553609"/>
                  <a:pt x="1133562" y="1576715"/>
                  <a:pt x="1223158" y="1531917"/>
                </a:cubicBezTo>
                <a:cubicBezTo>
                  <a:pt x="1242224" y="1522384"/>
                  <a:pt x="1263901" y="1518519"/>
                  <a:pt x="1282535" y="1508167"/>
                </a:cubicBezTo>
                <a:cubicBezTo>
                  <a:pt x="1330947" y="1481272"/>
                  <a:pt x="1321145" y="1471049"/>
                  <a:pt x="1365662" y="1448790"/>
                </a:cubicBezTo>
                <a:cubicBezTo>
                  <a:pt x="1376858" y="1443192"/>
                  <a:pt x="1389413" y="1440873"/>
                  <a:pt x="1401288" y="1436915"/>
                </a:cubicBezTo>
                <a:cubicBezTo>
                  <a:pt x="1482689" y="1382647"/>
                  <a:pt x="1381706" y="1449154"/>
                  <a:pt x="1496291" y="1377538"/>
                </a:cubicBezTo>
                <a:cubicBezTo>
                  <a:pt x="1508394" y="1369974"/>
                  <a:pt x="1519525" y="1360868"/>
                  <a:pt x="1531917" y="1353787"/>
                </a:cubicBezTo>
                <a:cubicBezTo>
                  <a:pt x="1547287" y="1345004"/>
                  <a:pt x="1564406" y="1339419"/>
                  <a:pt x="1579418" y="1330037"/>
                </a:cubicBezTo>
                <a:cubicBezTo>
                  <a:pt x="1596202" y="1319547"/>
                  <a:pt x="1610135" y="1304901"/>
                  <a:pt x="1626919" y="1294411"/>
                </a:cubicBezTo>
                <a:cubicBezTo>
                  <a:pt x="1641931" y="1285029"/>
                  <a:pt x="1659050" y="1279443"/>
                  <a:pt x="1674420" y="1270660"/>
                </a:cubicBezTo>
                <a:cubicBezTo>
                  <a:pt x="1735130" y="1235968"/>
                  <a:pt x="1708132" y="1231714"/>
                  <a:pt x="1805049" y="1199408"/>
                </a:cubicBezTo>
                <a:cubicBezTo>
                  <a:pt x="1828800" y="1191491"/>
                  <a:pt x="1852013" y="1181729"/>
                  <a:pt x="1876301" y="1175657"/>
                </a:cubicBezTo>
                <a:cubicBezTo>
                  <a:pt x="1900404" y="1169631"/>
                  <a:pt x="1935578" y="1162128"/>
                  <a:pt x="1959428" y="1151907"/>
                </a:cubicBezTo>
                <a:cubicBezTo>
                  <a:pt x="1975700" y="1144934"/>
                  <a:pt x="1990135" y="1133754"/>
                  <a:pt x="2006930" y="1128156"/>
                </a:cubicBezTo>
                <a:cubicBezTo>
                  <a:pt x="2037897" y="1117834"/>
                  <a:pt x="2070965" y="1114729"/>
                  <a:pt x="2101932" y="1104406"/>
                </a:cubicBezTo>
                <a:cubicBezTo>
                  <a:pt x="2113807" y="1100447"/>
                  <a:pt x="2125414" y="1095566"/>
                  <a:pt x="2137558" y="1092530"/>
                </a:cubicBezTo>
                <a:cubicBezTo>
                  <a:pt x="2157140" y="1087635"/>
                  <a:pt x="2177462" y="1085966"/>
                  <a:pt x="2196935" y="1080655"/>
                </a:cubicBezTo>
                <a:cubicBezTo>
                  <a:pt x="2221088" y="1074068"/>
                  <a:pt x="2243899" y="1062976"/>
                  <a:pt x="2268187" y="1056904"/>
                </a:cubicBezTo>
                <a:cubicBezTo>
                  <a:pt x="2416630" y="1019794"/>
                  <a:pt x="2232099" y="1067216"/>
                  <a:pt x="2351314" y="1033154"/>
                </a:cubicBezTo>
                <a:cubicBezTo>
                  <a:pt x="2489488" y="993675"/>
                  <a:pt x="2283408" y="1056068"/>
                  <a:pt x="2470067" y="1009403"/>
                </a:cubicBezTo>
                <a:cubicBezTo>
                  <a:pt x="2494355" y="1003331"/>
                  <a:pt x="2517568" y="993569"/>
                  <a:pt x="2541319" y="985652"/>
                </a:cubicBezTo>
                <a:lnTo>
                  <a:pt x="2576945" y="973777"/>
                </a:lnTo>
                <a:cubicBezTo>
                  <a:pt x="2588820" y="969819"/>
                  <a:pt x="2600427" y="964938"/>
                  <a:pt x="2612571" y="961902"/>
                </a:cubicBezTo>
                <a:cubicBezTo>
                  <a:pt x="2628405" y="957943"/>
                  <a:pt x="2644140" y="953567"/>
                  <a:pt x="2660072" y="950026"/>
                </a:cubicBezTo>
                <a:cubicBezTo>
                  <a:pt x="2679776" y="945647"/>
                  <a:pt x="2699867" y="943046"/>
                  <a:pt x="2719449" y="938151"/>
                </a:cubicBezTo>
                <a:cubicBezTo>
                  <a:pt x="2746407" y="931412"/>
                  <a:pt x="2792652" y="910700"/>
                  <a:pt x="2814452" y="902525"/>
                </a:cubicBezTo>
                <a:cubicBezTo>
                  <a:pt x="2826173" y="898130"/>
                  <a:pt x="2838395" y="895144"/>
                  <a:pt x="2850078" y="890650"/>
                </a:cubicBezTo>
                <a:cubicBezTo>
                  <a:pt x="2889870" y="875345"/>
                  <a:pt x="2927470" y="853488"/>
                  <a:pt x="2968831" y="843148"/>
                </a:cubicBezTo>
                <a:cubicBezTo>
                  <a:pt x="2992933" y="837123"/>
                  <a:pt x="3028109" y="829619"/>
                  <a:pt x="3051958" y="819398"/>
                </a:cubicBezTo>
                <a:cubicBezTo>
                  <a:pt x="3068229" y="812425"/>
                  <a:pt x="3083282" y="802837"/>
                  <a:pt x="3099459" y="795647"/>
                </a:cubicBezTo>
                <a:cubicBezTo>
                  <a:pt x="3165516" y="766288"/>
                  <a:pt x="3147872" y="780626"/>
                  <a:pt x="3206337" y="748146"/>
                </a:cubicBezTo>
                <a:cubicBezTo>
                  <a:pt x="3226514" y="736937"/>
                  <a:pt x="3245537" y="723729"/>
                  <a:pt x="3265714" y="712520"/>
                </a:cubicBezTo>
                <a:cubicBezTo>
                  <a:pt x="3281189" y="703923"/>
                  <a:pt x="3298035" y="697877"/>
                  <a:pt x="3313215" y="688769"/>
                </a:cubicBezTo>
                <a:cubicBezTo>
                  <a:pt x="3337692" y="674083"/>
                  <a:pt x="3357964" y="651869"/>
                  <a:pt x="3384467" y="641268"/>
                </a:cubicBezTo>
                <a:cubicBezTo>
                  <a:pt x="3404259" y="633351"/>
                  <a:pt x="3424777" y="627050"/>
                  <a:pt x="3443844" y="617517"/>
                </a:cubicBezTo>
                <a:cubicBezTo>
                  <a:pt x="3471682" y="603598"/>
                  <a:pt x="3519609" y="560256"/>
                  <a:pt x="3538846" y="546265"/>
                </a:cubicBezTo>
                <a:cubicBezTo>
                  <a:pt x="3561931" y="529476"/>
                  <a:pt x="3586347" y="514598"/>
                  <a:pt x="3610098" y="498764"/>
                </a:cubicBezTo>
                <a:cubicBezTo>
                  <a:pt x="3621973" y="490847"/>
                  <a:pt x="3632184" y="479526"/>
                  <a:pt x="3645724" y="475013"/>
                </a:cubicBezTo>
                <a:lnTo>
                  <a:pt x="3681350" y="463138"/>
                </a:lnTo>
                <a:cubicBezTo>
                  <a:pt x="3753003" y="391485"/>
                  <a:pt x="3680962" y="458868"/>
                  <a:pt x="3752602" y="403761"/>
                </a:cubicBezTo>
                <a:cubicBezTo>
                  <a:pt x="3792782" y="372853"/>
                  <a:pt x="3831495" y="340078"/>
                  <a:pt x="3871356" y="308759"/>
                </a:cubicBezTo>
                <a:cubicBezTo>
                  <a:pt x="3886919" y="296531"/>
                  <a:pt x="3904862" y="287128"/>
                  <a:pt x="3918857" y="273133"/>
                </a:cubicBezTo>
                <a:cubicBezTo>
                  <a:pt x="3934691" y="257299"/>
                  <a:pt x="3949506" y="240377"/>
                  <a:pt x="3966358" y="225631"/>
                </a:cubicBezTo>
                <a:cubicBezTo>
                  <a:pt x="3981253" y="212598"/>
                  <a:pt x="3999214" y="203319"/>
                  <a:pt x="4013859" y="190006"/>
                </a:cubicBezTo>
                <a:cubicBezTo>
                  <a:pt x="4042855" y="163646"/>
                  <a:pt x="4069278" y="134587"/>
                  <a:pt x="4096987" y="106878"/>
                </a:cubicBezTo>
                <a:lnTo>
                  <a:pt x="4132613" y="71252"/>
                </a:lnTo>
                <a:cubicBezTo>
                  <a:pt x="4144488" y="59377"/>
                  <a:pt x="4154265" y="44942"/>
                  <a:pt x="4168239" y="35626"/>
                </a:cubicBezTo>
                <a:cubicBezTo>
                  <a:pt x="4208523" y="8771"/>
                  <a:pt x="4193773" y="21968"/>
                  <a:pt x="4215740" y="0"/>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47" name="TextBox 46">
            <a:extLst>
              <a:ext uri="{FF2B5EF4-FFF2-40B4-BE49-F238E27FC236}">
                <a16:creationId xmlns:a16="http://schemas.microsoft.com/office/drawing/2014/main" id="{39D4DCC5-7012-EBC3-5C3C-B0E096376843}"/>
              </a:ext>
            </a:extLst>
          </p:cNvPr>
          <p:cNvSpPr txBox="1"/>
          <p:nvPr/>
        </p:nvSpPr>
        <p:spPr>
          <a:xfrm>
            <a:off x="7192192" y="5297844"/>
            <a:ext cx="1211868" cy="35661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476193">
              <a:defRPr sz="900">
                <a:solidFill>
                  <a:srgbClr val="FFFFFF"/>
                </a:solidFill>
                <a:latin typeface="Amazon Ember"/>
                <a:ea typeface="Amazon Ember"/>
                <a:cs typeface="Amazon Ember"/>
                <a:sym typeface="Amazon Ember"/>
              </a:defRPr>
            </a:pPr>
            <a:r>
              <a:rPr lang="en-US" sz="1167" dirty="0">
                <a:solidFill>
                  <a:srgbClr val="FFFFFF"/>
                </a:solidFill>
                <a:ea typeface="Amazon Ember"/>
                <a:cs typeface="Amazon Ember"/>
                <a:sym typeface="Amazon Ember"/>
              </a:rPr>
              <a:t>Break-free from</a:t>
            </a:r>
          </a:p>
          <a:p>
            <a:pPr algn="ctr" defTabSz="476193">
              <a:defRPr sz="900">
                <a:solidFill>
                  <a:srgbClr val="FFFFFF"/>
                </a:solidFill>
                <a:latin typeface="Amazon Ember"/>
                <a:ea typeface="Amazon Ember"/>
                <a:cs typeface="Amazon Ember"/>
                <a:sym typeface="Amazon Ember"/>
              </a:defRPr>
            </a:pPr>
            <a:r>
              <a:rPr lang="en-US" sz="1167" dirty="0">
                <a:solidFill>
                  <a:srgbClr val="FFFFFF"/>
                </a:solidFill>
                <a:ea typeface="Amazon Ember"/>
                <a:cs typeface="Amazon Ember"/>
                <a:sym typeface="Amazon Ember"/>
              </a:rPr>
              <a:t>legacy databases</a:t>
            </a:r>
            <a:endParaRPr sz="1167" dirty="0">
              <a:solidFill>
                <a:srgbClr val="FFFFFF"/>
              </a:solidFill>
              <a:ea typeface="Amazon Ember"/>
              <a:cs typeface="Amazon Ember"/>
              <a:sym typeface="Amazon Ember"/>
            </a:endParaRPr>
          </a:p>
        </p:txBody>
      </p:sp>
      <p:sp>
        <p:nvSpPr>
          <p:cNvPr id="48" name="Rectangle 47">
            <a:extLst>
              <a:ext uri="{FF2B5EF4-FFF2-40B4-BE49-F238E27FC236}">
                <a16:creationId xmlns:a16="http://schemas.microsoft.com/office/drawing/2014/main" id="{6E091300-ADC0-2EF9-389D-7299A9D514AB}"/>
              </a:ext>
            </a:extLst>
          </p:cNvPr>
          <p:cNvSpPr/>
          <p:nvPr/>
        </p:nvSpPr>
        <p:spPr>
          <a:xfrm>
            <a:off x="975193" y="2787895"/>
            <a:ext cx="286562" cy="2443514"/>
          </a:xfrm>
          <a:prstGeom prst="rect">
            <a:avLst/>
          </a:prstGeom>
          <a:solidFill>
            <a:schemeClr val="accent6"/>
          </a:solidFill>
          <a:ln w="6350" cap="flat" cmpd="sng" algn="ctr">
            <a:noFill/>
            <a:prstDash val="solid"/>
            <a:miter lim="800000"/>
          </a:ln>
          <a:effectLst/>
        </p:spPr>
        <p:txBody>
          <a:bodyPr rtlCol="0" anchor="ctr"/>
          <a:lstStyle/>
          <a:p>
            <a:pPr algn="ctr" defTabSz="761920">
              <a:defRPr/>
            </a:pPr>
            <a:endParaRPr lang="en-US" sz="1500" kern="0" dirty="0">
              <a:solidFill>
                <a:srgbClr val="FFFFFF"/>
              </a:solidFill>
            </a:endParaRPr>
          </a:p>
        </p:txBody>
      </p:sp>
    </p:spTree>
    <p:extLst>
      <p:ext uri="{BB962C8B-B14F-4D97-AF65-F5344CB8AC3E}">
        <p14:creationId xmlns:p14="http://schemas.microsoft.com/office/powerpoint/2010/main" val="258019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4">
            <a:extLst>
              <a:ext uri="{FF2B5EF4-FFF2-40B4-BE49-F238E27FC236}">
                <a16:creationId xmlns:a16="http://schemas.microsoft.com/office/drawing/2014/main" id="{59374701-EFEC-3543-BAB6-65D2F5D0451A}"/>
              </a:ext>
            </a:extLst>
          </p:cNvPr>
          <p:cNvSpPr txBox="1">
            <a:spLocks/>
          </p:cNvSpPr>
          <p:nvPr/>
        </p:nvSpPr>
        <p:spPr>
          <a:xfrm>
            <a:off x="548640" y="448056"/>
            <a:ext cx="109728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Amazon DynamoDB</a:t>
            </a:r>
          </a:p>
        </p:txBody>
      </p:sp>
      <p:cxnSp>
        <p:nvCxnSpPr>
          <p:cNvPr id="15" name="Straight Connector 14">
            <a:extLst>
              <a:ext uri="{FF2B5EF4-FFF2-40B4-BE49-F238E27FC236}">
                <a16:creationId xmlns:a16="http://schemas.microsoft.com/office/drawing/2014/main" id="{B4633A4F-7553-4458-B61E-939EA35EB275}"/>
              </a:ext>
            </a:extLst>
          </p:cNvPr>
          <p:cNvCxnSpPr>
            <a:cxnSpLocks/>
          </p:cNvCxnSpPr>
          <p:nvPr/>
        </p:nvCxnSpPr>
        <p:spPr>
          <a:xfrm>
            <a:off x="3197051" y="1564002"/>
            <a:ext cx="0" cy="4206240"/>
          </a:xfrm>
          <a:prstGeom prst="line">
            <a:avLst/>
          </a:prstGeom>
          <a:ln w="9525"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994277-DC3F-46A0-A7B8-0DF4C2BA93E5}"/>
              </a:ext>
            </a:extLst>
          </p:cNvPr>
          <p:cNvCxnSpPr>
            <a:cxnSpLocks/>
          </p:cNvCxnSpPr>
          <p:nvPr/>
        </p:nvCxnSpPr>
        <p:spPr>
          <a:xfrm>
            <a:off x="6206151" y="1564002"/>
            <a:ext cx="0" cy="4206240"/>
          </a:xfrm>
          <a:prstGeom prst="line">
            <a:avLst/>
          </a:prstGeom>
          <a:ln w="9525"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70389B-CD96-4504-86FF-B030CDE05409}"/>
              </a:ext>
            </a:extLst>
          </p:cNvPr>
          <p:cNvCxnSpPr>
            <a:cxnSpLocks/>
          </p:cNvCxnSpPr>
          <p:nvPr/>
        </p:nvCxnSpPr>
        <p:spPr>
          <a:xfrm>
            <a:off x="9032371" y="1564002"/>
            <a:ext cx="0" cy="4206240"/>
          </a:xfrm>
          <a:prstGeom prst="line">
            <a:avLst/>
          </a:prstGeom>
          <a:ln w="9525"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DF407EC2-03DB-4865-89C5-E27FF7DF0D6E}"/>
              </a:ext>
            </a:extLst>
          </p:cNvPr>
          <p:cNvGrpSpPr/>
          <p:nvPr/>
        </p:nvGrpSpPr>
        <p:grpSpPr>
          <a:xfrm>
            <a:off x="549501" y="1552551"/>
            <a:ext cx="2560320" cy="2892711"/>
            <a:chOff x="549501" y="1549547"/>
            <a:chExt cx="2560320" cy="2892711"/>
          </a:xfrm>
        </p:grpSpPr>
        <p:sp>
          <p:nvSpPr>
            <p:cNvPr id="23" name="TextBox 22">
              <a:extLst>
                <a:ext uri="{FF2B5EF4-FFF2-40B4-BE49-F238E27FC236}">
                  <a16:creationId xmlns:a16="http://schemas.microsoft.com/office/drawing/2014/main" id="{ED607F88-5EBB-45E8-9B1B-AFF708E9C8E5}"/>
                </a:ext>
              </a:extLst>
            </p:cNvPr>
            <p:cNvSpPr txBox="1"/>
            <p:nvPr/>
          </p:nvSpPr>
          <p:spPr>
            <a:xfrm>
              <a:off x="549501" y="2522018"/>
              <a:ext cx="2560320" cy="1920240"/>
            </a:xfrm>
            <a:prstGeom prst="rect">
              <a:avLst/>
            </a:prstGeom>
            <a:noFill/>
          </p:spPr>
          <p:txBody>
            <a:bodyPr wrap="square" lIns="0" rIns="0" rtlCol="0">
              <a:noAutofit/>
            </a:bodyPr>
            <a:lstStyle/>
            <a:p>
              <a:pPr algn="ctr">
                <a:defRPr/>
              </a:pPr>
              <a:r>
                <a:rPr lang="en-US" sz="1600" b="1" dirty="0">
                  <a:latin typeface="Amazon Ember Display" panose="020F0603020204020204" pitchFamily="34" charset="0"/>
                  <a:ea typeface="Amazon Ember" panose="02000000000000000000" pitchFamily="2" charset="0"/>
                </a:rPr>
                <a:t>Performance at scale</a:t>
              </a:r>
            </a:p>
            <a:p>
              <a:pPr algn="ctr">
                <a:defRPr/>
              </a:pPr>
              <a:endParaRPr lang="en-US" sz="1600" b="1" dirty="0">
                <a:latin typeface="Amazon Ember Display" panose="020F0603020204020204" pitchFamily="34" charset="0"/>
                <a:ea typeface="Amazon Ember" panose="02000000000000000000" pitchFamily="2" charset="0"/>
              </a:endParaRPr>
            </a:p>
            <a:p>
              <a:pPr algn="ctr">
                <a:defRPr/>
              </a:pPr>
              <a:endParaRPr lang="en-US" sz="1600" b="1" dirty="0">
                <a:latin typeface="Amazon Ember Display" panose="020F0603020204020204" pitchFamily="34" charset="0"/>
                <a:ea typeface="Amazon Ember" panose="02000000000000000000" pitchFamily="2" charset="0"/>
              </a:endParaRPr>
            </a:p>
            <a:p>
              <a:pPr marL="285739" indent="-285739">
                <a:buFont typeface="Wingdings" panose="05000000000000000000" pitchFamily="2" charset="2"/>
                <a:buChar char="§"/>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Consistent, single-digit millisecond read and write performance</a:t>
              </a:r>
              <a:b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br>
              <a:endPar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285739" indent="-285739">
                <a:spcAft>
                  <a:spcPts val="600"/>
                </a:spcAft>
                <a:buFont typeface="Wingdings" panose="05000000000000000000" pitchFamily="2" charset="2"/>
                <a:buChar char="§"/>
                <a:defRPr/>
              </a:pPr>
              <a:r>
                <a:rPr lang="en-IE" sz="1400" dirty="0">
                  <a:latin typeface="Amazon Ember Display" panose="020F0603020204020204" pitchFamily="34" charset="0"/>
                  <a:ea typeface="Amazon Ember Display" panose="020F0603020204020204" pitchFamily="34" charset="0"/>
                  <a:cs typeface="Amazon Ember Display" panose="020F0603020204020204" pitchFamily="34" charset="0"/>
                </a:rPr>
                <a:t>Nearly unlimited throughput and storage</a:t>
              </a:r>
              <a:br>
                <a:rPr lang="en-IE" sz="1400" dirty="0">
                  <a:latin typeface="Amazon Ember Display" panose="020F0603020204020204" pitchFamily="34" charset="0"/>
                  <a:ea typeface="Amazon Ember Display" panose="020F0603020204020204" pitchFamily="34" charset="0"/>
                  <a:cs typeface="Amazon Ember Display" panose="020F0603020204020204" pitchFamily="34" charset="0"/>
                </a:rPr>
              </a:br>
              <a:endParaRPr lang="en-IE" sz="1400" dirty="0">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285739" indent="-285739">
                <a:spcAft>
                  <a:spcPts val="600"/>
                </a:spcAft>
                <a:buFont typeface="Wingdings" panose="05000000000000000000" pitchFamily="2" charset="2"/>
                <a:buChar char="§"/>
                <a:defRPr/>
              </a:pPr>
              <a:r>
                <a:rPr lang="en-IE" sz="1400" dirty="0">
                  <a:latin typeface="Amazon Ember Display" panose="020F0603020204020204" pitchFamily="34" charset="0"/>
                  <a:ea typeface="Amazon Ember Display" panose="020F0603020204020204" pitchFamily="34" charset="0"/>
                  <a:cs typeface="Amazon Ember Display" panose="020F0603020204020204" pitchFamily="34" charset="0"/>
                </a:rPr>
                <a:t>Massive scalability</a:t>
              </a:r>
              <a:endPar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24" name="Group 23">
              <a:extLst>
                <a:ext uri="{FF2B5EF4-FFF2-40B4-BE49-F238E27FC236}">
                  <a16:creationId xmlns:a16="http://schemas.microsoft.com/office/drawing/2014/main" id="{52628602-50F2-46BD-A224-0AB068B6FC8B}"/>
                </a:ext>
              </a:extLst>
            </p:cNvPr>
            <p:cNvGrpSpPr/>
            <p:nvPr/>
          </p:nvGrpSpPr>
          <p:grpSpPr>
            <a:xfrm>
              <a:off x="1400956" y="1549547"/>
              <a:ext cx="857410" cy="857410"/>
              <a:chOff x="1689472" y="2101997"/>
              <a:chExt cx="857410" cy="857410"/>
            </a:xfrm>
          </p:grpSpPr>
          <p:sp>
            <p:nvSpPr>
              <p:cNvPr id="25" name="Oval 24">
                <a:extLst>
                  <a:ext uri="{FF2B5EF4-FFF2-40B4-BE49-F238E27FC236}">
                    <a16:creationId xmlns:a16="http://schemas.microsoft.com/office/drawing/2014/main" id="{E9CD0064-E9F2-421C-B620-7D11F3A28CF6}"/>
                  </a:ext>
                </a:extLst>
              </p:cNvPr>
              <p:cNvSpPr/>
              <p:nvPr/>
            </p:nvSpPr>
            <p:spPr>
              <a:xfrm>
                <a:off x="1689472" y="2101997"/>
                <a:ext cx="857410" cy="857410"/>
              </a:xfrm>
              <a:prstGeom prst="ellipse">
                <a:avLst/>
              </a:prstGeom>
              <a:noFill/>
              <a:ln w="19050" cap="flat" cmpd="sng" algn="ctr">
                <a:solidFill>
                  <a:srgbClr val="027FAA"/>
                </a:solidFill>
                <a:prstDash val="solid"/>
                <a:miter lim="800000"/>
              </a:ln>
              <a:effectLst/>
            </p:spPr>
            <p:txBody>
              <a:bodyPr rtlCol="0" anchor="ctr"/>
              <a:lstStyle/>
              <a:p>
                <a:pPr algn="ctr" defTabSz="914363">
                  <a:defRPr/>
                </a:pPr>
                <a:endParaRPr lang="en-US" kern="0" dirty="0">
                  <a:solidFill>
                    <a:prstClr val="white"/>
                  </a:solidFill>
                  <a:latin typeface="Amazon Ember"/>
                </a:endParaRPr>
              </a:p>
            </p:txBody>
          </p:sp>
          <p:grpSp>
            <p:nvGrpSpPr>
              <p:cNvPr id="26" name="Group 4">
                <a:extLst>
                  <a:ext uri="{FF2B5EF4-FFF2-40B4-BE49-F238E27FC236}">
                    <a16:creationId xmlns:a16="http://schemas.microsoft.com/office/drawing/2014/main" id="{519D6CE9-C5CC-4698-952E-814F81A4CC99}"/>
                  </a:ext>
                </a:extLst>
              </p:cNvPr>
              <p:cNvGrpSpPr>
                <a:grpSpLocks noChangeAspect="1"/>
              </p:cNvGrpSpPr>
              <p:nvPr/>
            </p:nvGrpSpPr>
            <p:grpSpPr bwMode="auto">
              <a:xfrm>
                <a:off x="1815680" y="2225869"/>
                <a:ext cx="604995" cy="609666"/>
                <a:chOff x="1845" y="573"/>
                <a:chExt cx="2072" cy="2088"/>
              </a:xfrm>
            </p:grpSpPr>
            <p:sp>
              <p:nvSpPr>
                <p:cNvPr id="27" name="Oval 5">
                  <a:extLst>
                    <a:ext uri="{FF2B5EF4-FFF2-40B4-BE49-F238E27FC236}">
                      <a16:creationId xmlns:a16="http://schemas.microsoft.com/office/drawing/2014/main" id="{999048F6-7B52-4267-9F44-B2D208BFAB46}"/>
                    </a:ext>
                  </a:extLst>
                </p:cNvPr>
                <p:cNvSpPr>
                  <a:spLocks noChangeArrowheads="1"/>
                </p:cNvSpPr>
                <p:nvPr/>
              </p:nvSpPr>
              <p:spPr bwMode="auto">
                <a:xfrm>
                  <a:off x="1916" y="1388"/>
                  <a:ext cx="1194" cy="1198"/>
                </a:xfrm>
                <a:prstGeom prst="ellipse">
                  <a:avLst/>
                </a:prstGeom>
                <a:noFill/>
                <a:ln w="19050" cap="rnd">
                  <a:solidFill>
                    <a:srgbClr val="027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28" name="Oval 6">
                  <a:extLst>
                    <a:ext uri="{FF2B5EF4-FFF2-40B4-BE49-F238E27FC236}">
                      <a16:creationId xmlns:a16="http://schemas.microsoft.com/office/drawing/2014/main" id="{98BC0B72-9B0E-4E09-B450-0222F2560FC3}"/>
                    </a:ext>
                  </a:extLst>
                </p:cNvPr>
                <p:cNvSpPr>
                  <a:spLocks noChangeArrowheads="1"/>
                </p:cNvSpPr>
                <p:nvPr/>
              </p:nvSpPr>
              <p:spPr bwMode="auto">
                <a:xfrm>
                  <a:off x="2398" y="1872"/>
                  <a:ext cx="229" cy="230"/>
                </a:xfrm>
                <a:prstGeom prst="ellipse">
                  <a:avLst/>
                </a:prstGeom>
                <a:noFill/>
                <a:ln w="19050" cap="rnd">
                  <a:solidFill>
                    <a:srgbClr val="027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29" name="Line 7">
                  <a:extLst>
                    <a:ext uri="{FF2B5EF4-FFF2-40B4-BE49-F238E27FC236}">
                      <a16:creationId xmlns:a16="http://schemas.microsoft.com/office/drawing/2014/main" id="{B7284169-000C-43CE-B267-D6EF256E10CE}"/>
                    </a:ext>
                  </a:extLst>
                </p:cNvPr>
                <p:cNvSpPr>
                  <a:spLocks noChangeShapeType="1"/>
                </p:cNvSpPr>
                <p:nvPr/>
              </p:nvSpPr>
              <p:spPr bwMode="auto">
                <a:xfrm flipV="1">
                  <a:off x="2563" y="1322"/>
                  <a:ext cx="245" cy="563"/>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30" name="Line 8">
                  <a:extLst>
                    <a:ext uri="{FF2B5EF4-FFF2-40B4-BE49-F238E27FC236}">
                      <a16:creationId xmlns:a16="http://schemas.microsoft.com/office/drawing/2014/main" id="{5A0070A3-7A95-4901-B67C-25191C528597}"/>
                    </a:ext>
                  </a:extLst>
                </p:cNvPr>
                <p:cNvSpPr>
                  <a:spLocks noChangeShapeType="1"/>
                </p:cNvSpPr>
                <p:nvPr/>
              </p:nvSpPr>
              <p:spPr bwMode="auto">
                <a:xfrm flipV="1">
                  <a:off x="1864" y="2031"/>
                  <a:ext cx="543" cy="219"/>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31" name="Line 9">
                  <a:extLst>
                    <a:ext uri="{FF2B5EF4-FFF2-40B4-BE49-F238E27FC236}">
                      <a16:creationId xmlns:a16="http://schemas.microsoft.com/office/drawing/2014/main" id="{F504E3F3-B8D6-4F49-8992-9300C8FDC3EB}"/>
                    </a:ext>
                  </a:extLst>
                </p:cNvPr>
                <p:cNvSpPr>
                  <a:spLocks noChangeShapeType="1"/>
                </p:cNvSpPr>
                <p:nvPr/>
              </p:nvSpPr>
              <p:spPr bwMode="auto">
                <a:xfrm flipH="1" flipV="1">
                  <a:off x="2548" y="2102"/>
                  <a:ext cx="221" cy="559"/>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32" name="Line 10">
                  <a:extLst>
                    <a:ext uri="{FF2B5EF4-FFF2-40B4-BE49-F238E27FC236}">
                      <a16:creationId xmlns:a16="http://schemas.microsoft.com/office/drawing/2014/main" id="{15865D67-CF2F-47D2-9EF3-C7F9DD9114CB}"/>
                    </a:ext>
                  </a:extLst>
                </p:cNvPr>
                <p:cNvSpPr>
                  <a:spLocks noChangeShapeType="1"/>
                </p:cNvSpPr>
                <p:nvPr/>
              </p:nvSpPr>
              <p:spPr bwMode="auto">
                <a:xfrm>
                  <a:off x="2253" y="1324"/>
                  <a:ext cx="44" cy="106"/>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33" name="Line 11">
                  <a:extLst>
                    <a:ext uri="{FF2B5EF4-FFF2-40B4-BE49-F238E27FC236}">
                      <a16:creationId xmlns:a16="http://schemas.microsoft.com/office/drawing/2014/main" id="{0979FD93-EDD3-4A67-86AA-030E67C573C9}"/>
                    </a:ext>
                  </a:extLst>
                </p:cNvPr>
                <p:cNvSpPr>
                  <a:spLocks noChangeShapeType="1"/>
                </p:cNvSpPr>
                <p:nvPr/>
              </p:nvSpPr>
              <p:spPr bwMode="auto">
                <a:xfrm>
                  <a:off x="1845" y="1693"/>
                  <a:ext cx="121" cy="52"/>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34" name="Line 12">
                  <a:extLst>
                    <a:ext uri="{FF2B5EF4-FFF2-40B4-BE49-F238E27FC236}">
                      <a16:creationId xmlns:a16="http://schemas.microsoft.com/office/drawing/2014/main" id="{3DFBE4A0-BD37-40DB-8AA4-94213F7A3925}"/>
                    </a:ext>
                  </a:extLst>
                </p:cNvPr>
                <p:cNvSpPr>
                  <a:spLocks noChangeShapeType="1"/>
                </p:cNvSpPr>
                <p:nvPr/>
              </p:nvSpPr>
              <p:spPr bwMode="auto">
                <a:xfrm flipV="1">
                  <a:off x="2220" y="2538"/>
                  <a:ext cx="58" cy="123"/>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35" name="Line 13">
                  <a:extLst>
                    <a:ext uri="{FF2B5EF4-FFF2-40B4-BE49-F238E27FC236}">
                      <a16:creationId xmlns:a16="http://schemas.microsoft.com/office/drawing/2014/main" id="{23D86C4B-3A2F-4A8B-A1E7-39CB33936AF9}"/>
                    </a:ext>
                  </a:extLst>
                </p:cNvPr>
                <p:cNvSpPr>
                  <a:spLocks noChangeShapeType="1"/>
                </p:cNvSpPr>
                <p:nvPr/>
              </p:nvSpPr>
              <p:spPr bwMode="auto">
                <a:xfrm>
                  <a:off x="3058" y="2229"/>
                  <a:ext cx="118" cy="56"/>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36" name="Line 14">
                  <a:extLst>
                    <a:ext uri="{FF2B5EF4-FFF2-40B4-BE49-F238E27FC236}">
                      <a16:creationId xmlns:a16="http://schemas.microsoft.com/office/drawing/2014/main" id="{9BBE5194-A7D1-4FDA-A98E-ABAA89039933}"/>
                    </a:ext>
                  </a:extLst>
                </p:cNvPr>
                <p:cNvSpPr>
                  <a:spLocks noChangeShapeType="1"/>
                </p:cNvSpPr>
                <p:nvPr/>
              </p:nvSpPr>
              <p:spPr bwMode="auto">
                <a:xfrm flipV="1">
                  <a:off x="3068" y="1739"/>
                  <a:ext cx="111" cy="31"/>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37" name="Freeform 15">
                  <a:extLst>
                    <a:ext uri="{FF2B5EF4-FFF2-40B4-BE49-F238E27FC236}">
                      <a16:creationId xmlns:a16="http://schemas.microsoft.com/office/drawing/2014/main" id="{C37DFF95-87BD-495F-BCCA-D08CB3A4627A}"/>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rgbClr val="027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38" name="Line 16">
                  <a:extLst>
                    <a:ext uri="{FF2B5EF4-FFF2-40B4-BE49-F238E27FC236}">
                      <a16:creationId xmlns:a16="http://schemas.microsoft.com/office/drawing/2014/main" id="{ACB10409-0969-4A03-81D9-E476C6916C70}"/>
                    </a:ext>
                  </a:extLst>
                </p:cNvPr>
                <p:cNvSpPr>
                  <a:spLocks noChangeShapeType="1"/>
                </p:cNvSpPr>
                <p:nvPr/>
              </p:nvSpPr>
              <p:spPr bwMode="auto">
                <a:xfrm flipV="1">
                  <a:off x="3349" y="573"/>
                  <a:ext cx="0" cy="100"/>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39" name="Line 17">
                  <a:extLst>
                    <a:ext uri="{FF2B5EF4-FFF2-40B4-BE49-F238E27FC236}">
                      <a16:creationId xmlns:a16="http://schemas.microsoft.com/office/drawing/2014/main" id="{FAF80962-13B6-4F29-84C3-ADF1662BF760}"/>
                    </a:ext>
                  </a:extLst>
                </p:cNvPr>
                <p:cNvSpPr>
                  <a:spLocks noChangeShapeType="1"/>
                </p:cNvSpPr>
                <p:nvPr/>
              </p:nvSpPr>
              <p:spPr bwMode="auto">
                <a:xfrm flipV="1">
                  <a:off x="2973" y="1476"/>
                  <a:ext cx="56" cy="58"/>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49" name="Line 18">
                  <a:extLst>
                    <a:ext uri="{FF2B5EF4-FFF2-40B4-BE49-F238E27FC236}">
                      <a16:creationId xmlns:a16="http://schemas.microsoft.com/office/drawing/2014/main" id="{3981308B-F2AC-420C-853F-0E4D7C6939FC}"/>
                    </a:ext>
                  </a:extLst>
                </p:cNvPr>
                <p:cNvSpPr>
                  <a:spLocks noChangeShapeType="1"/>
                </p:cNvSpPr>
                <p:nvPr/>
              </p:nvSpPr>
              <p:spPr bwMode="auto">
                <a:xfrm flipH="1" flipV="1">
                  <a:off x="3678" y="1470"/>
                  <a:ext cx="68" cy="67"/>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50" name="Line 19">
                  <a:extLst>
                    <a:ext uri="{FF2B5EF4-FFF2-40B4-BE49-F238E27FC236}">
                      <a16:creationId xmlns:a16="http://schemas.microsoft.com/office/drawing/2014/main" id="{E2C08B3F-34FF-46A9-B2BA-51682E4669FD}"/>
                    </a:ext>
                  </a:extLst>
                </p:cNvPr>
                <p:cNvSpPr>
                  <a:spLocks noChangeShapeType="1"/>
                </p:cNvSpPr>
                <p:nvPr/>
              </p:nvSpPr>
              <p:spPr bwMode="auto">
                <a:xfrm>
                  <a:off x="2954" y="750"/>
                  <a:ext cx="66" cy="61"/>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51" name="Line 20">
                  <a:extLst>
                    <a:ext uri="{FF2B5EF4-FFF2-40B4-BE49-F238E27FC236}">
                      <a16:creationId xmlns:a16="http://schemas.microsoft.com/office/drawing/2014/main" id="{2B46039D-2DC3-46A5-84D8-F51DCCDBE11F}"/>
                    </a:ext>
                  </a:extLst>
                </p:cNvPr>
                <p:cNvSpPr>
                  <a:spLocks noChangeShapeType="1"/>
                </p:cNvSpPr>
                <p:nvPr/>
              </p:nvSpPr>
              <p:spPr bwMode="auto">
                <a:xfrm>
                  <a:off x="2781" y="1142"/>
                  <a:ext cx="104" cy="0"/>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52" name="Line 21">
                  <a:extLst>
                    <a:ext uri="{FF2B5EF4-FFF2-40B4-BE49-F238E27FC236}">
                      <a16:creationId xmlns:a16="http://schemas.microsoft.com/office/drawing/2014/main" id="{949A5450-0336-4488-9FDB-C70A750E2787}"/>
                    </a:ext>
                  </a:extLst>
                </p:cNvPr>
                <p:cNvSpPr>
                  <a:spLocks noChangeShapeType="1"/>
                </p:cNvSpPr>
                <p:nvPr/>
              </p:nvSpPr>
              <p:spPr bwMode="auto">
                <a:xfrm flipV="1">
                  <a:off x="3355" y="1605"/>
                  <a:ext cx="2" cy="107"/>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53" name="Line 22">
                  <a:extLst>
                    <a:ext uri="{FF2B5EF4-FFF2-40B4-BE49-F238E27FC236}">
                      <a16:creationId xmlns:a16="http://schemas.microsoft.com/office/drawing/2014/main" id="{B3A8CF1C-EC0E-4410-83D4-82E86D83A9FE}"/>
                    </a:ext>
                  </a:extLst>
                </p:cNvPr>
                <p:cNvSpPr>
                  <a:spLocks noChangeShapeType="1"/>
                </p:cNvSpPr>
                <p:nvPr/>
              </p:nvSpPr>
              <p:spPr bwMode="auto">
                <a:xfrm>
                  <a:off x="3815" y="1138"/>
                  <a:ext cx="102" cy="2"/>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sp>
              <p:nvSpPr>
                <p:cNvPr id="54" name="Line 23">
                  <a:extLst>
                    <a:ext uri="{FF2B5EF4-FFF2-40B4-BE49-F238E27FC236}">
                      <a16:creationId xmlns:a16="http://schemas.microsoft.com/office/drawing/2014/main" id="{8A9FC2F1-2A39-49B1-A130-BC1EC952880B}"/>
                    </a:ext>
                  </a:extLst>
                </p:cNvPr>
                <p:cNvSpPr>
                  <a:spLocks noChangeShapeType="1"/>
                </p:cNvSpPr>
                <p:nvPr/>
              </p:nvSpPr>
              <p:spPr bwMode="auto">
                <a:xfrm flipV="1">
                  <a:off x="3676" y="750"/>
                  <a:ext cx="70" cy="56"/>
                </a:xfrm>
                <a:prstGeom prst="line">
                  <a:avLst/>
                </a:prstGeom>
                <a:noFill/>
                <a:ln w="19050" cap="rnd">
                  <a:solidFill>
                    <a:srgbClr val="027FAA"/>
                  </a:solidFill>
                  <a:prstDash val="solid"/>
                  <a:round/>
                  <a:headEnd/>
                  <a:tailEnd/>
                </a:ln>
                <a:extLst>
                  <a:ext uri="{909E8E84-426E-40DD-AFC4-6F175D3DCCD1}">
                    <a14:hiddenFill xmlns:a14="http://schemas.microsoft.com/office/drawing/2010/main">
                      <a:noFill/>
                    </a14:hiddenFill>
                  </a:ext>
                </a:extLst>
              </p:spPr>
              <p:txBody>
                <a:bodyPr vert="horz" wrap="square" lIns="101600" tIns="50800" rIns="101600" bIns="50800" numCol="1" anchor="t" anchorCtr="0" compatLnSpc="1">
                  <a:prstTxWarp prst="textNoShape">
                    <a:avLst/>
                  </a:prstTxWarp>
                </a:bodyPr>
                <a:lstStyle/>
                <a:p>
                  <a:endParaRPr lang="en-US" sz="3200" dirty="0">
                    <a:latin typeface="Amazon Ember Display" panose="020F0603020204020204" pitchFamily="34" charset="0"/>
                  </a:endParaRPr>
                </a:p>
              </p:txBody>
            </p:sp>
          </p:grpSp>
        </p:grpSp>
      </p:grpSp>
      <p:grpSp>
        <p:nvGrpSpPr>
          <p:cNvPr id="55" name="Group 54">
            <a:extLst>
              <a:ext uri="{FF2B5EF4-FFF2-40B4-BE49-F238E27FC236}">
                <a16:creationId xmlns:a16="http://schemas.microsoft.com/office/drawing/2014/main" id="{97494956-527F-44C0-85E0-EF0CAF0AA55F}"/>
              </a:ext>
            </a:extLst>
          </p:cNvPr>
          <p:cNvGrpSpPr/>
          <p:nvPr/>
        </p:nvGrpSpPr>
        <p:grpSpPr>
          <a:xfrm>
            <a:off x="3375721" y="1552551"/>
            <a:ext cx="2560320" cy="2892711"/>
            <a:chOff x="3375721" y="1549547"/>
            <a:chExt cx="2560320" cy="2892711"/>
          </a:xfrm>
        </p:grpSpPr>
        <p:sp>
          <p:nvSpPr>
            <p:cNvPr id="56" name="TextBox 55">
              <a:extLst>
                <a:ext uri="{FF2B5EF4-FFF2-40B4-BE49-F238E27FC236}">
                  <a16:creationId xmlns:a16="http://schemas.microsoft.com/office/drawing/2014/main" id="{24A22E5C-3464-4B6F-A0EF-B7EB87C4DFE7}"/>
                </a:ext>
              </a:extLst>
            </p:cNvPr>
            <p:cNvSpPr txBox="1"/>
            <p:nvPr/>
          </p:nvSpPr>
          <p:spPr>
            <a:xfrm>
              <a:off x="3375721" y="2522018"/>
              <a:ext cx="2560320" cy="1920240"/>
            </a:xfrm>
            <a:prstGeom prst="rect">
              <a:avLst/>
            </a:prstGeom>
            <a:noFill/>
          </p:spPr>
          <p:txBody>
            <a:bodyPr wrap="square" lIns="0" rIns="0" rtlCol="0">
              <a:noAutofit/>
            </a:bodyPr>
            <a:lstStyle/>
            <a:p>
              <a:pPr algn="ctr">
                <a:defRPr/>
              </a:pPr>
              <a:r>
                <a:rPr lang="en-US" sz="1600" b="1" dirty="0">
                  <a:latin typeface="Amazon Ember Display" panose="020F0603020204020204" pitchFamily="34" charset="0"/>
                  <a:ea typeface="Amazon Ember" panose="02000000000000000000" pitchFamily="2" charset="0"/>
                </a:rPr>
                <a:t>Secure and Resilient</a:t>
              </a:r>
            </a:p>
            <a:p>
              <a:pPr algn="ctr">
                <a:defRPr/>
              </a:pPr>
              <a:endParaRPr lang="en-US" sz="1600" b="1" dirty="0">
                <a:latin typeface="Amazon Ember Display" panose="020F0603020204020204" pitchFamily="34" charset="0"/>
                <a:ea typeface="Amazon Ember" panose="02000000000000000000" pitchFamily="2" charset="0"/>
              </a:endParaRPr>
            </a:p>
            <a:p>
              <a:pPr algn="ctr">
                <a:defRPr/>
              </a:pPr>
              <a:endParaRPr lang="en-US" sz="1600" b="1" dirty="0">
                <a:latin typeface="Amazon Ember Display" panose="020F0603020204020204" pitchFamily="34" charset="0"/>
                <a:ea typeface="Amazon Ember" panose="02000000000000000000" pitchFamily="2" charset="0"/>
              </a:endParaRPr>
            </a:p>
            <a:p>
              <a:pPr marL="238115" indent="-238115">
                <a:buFont typeface="Wingdings" panose="05000000000000000000" pitchFamily="2" charset="2"/>
                <a:buChar char="§"/>
              </a:pPr>
              <a:r>
                <a:rPr lang="en-IE" sz="1400" dirty="0">
                  <a:latin typeface="Amazon Ember Display" panose="020F0603020204020204" pitchFamily="34" charset="0"/>
                </a:rPr>
                <a:t>Data encryption at rest</a:t>
              </a:r>
            </a:p>
            <a:p>
              <a:pPr marL="238115" indent="-238115">
                <a:buFont typeface="Wingdings" panose="05000000000000000000" pitchFamily="2" charset="2"/>
                <a:buChar char="§"/>
              </a:pPr>
              <a:endParaRPr lang="en-IE" sz="1400" dirty="0">
                <a:latin typeface="Amazon Ember Display" panose="020F0603020204020204" pitchFamily="34" charset="0"/>
              </a:endParaRPr>
            </a:p>
            <a:p>
              <a:pPr marL="238115" indent="-238115">
                <a:buFont typeface="Wingdings" panose="05000000000000000000" pitchFamily="2" charset="2"/>
                <a:buChar char="§"/>
              </a:pPr>
              <a:r>
                <a:rPr lang="en-IE" sz="1400" dirty="0">
                  <a:latin typeface="Amazon Ember Display" panose="020F0603020204020204" pitchFamily="34" charset="0"/>
                </a:rPr>
                <a:t>Global replication</a:t>
              </a:r>
            </a:p>
            <a:p>
              <a:pPr marL="238115" indent="-238115">
                <a:buFont typeface="Wingdings" panose="05000000000000000000" pitchFamily="2" charset="2"/>
                <a:buChar char="§"/>
              </a:pPr>
              <a:endParaRPr lang="en-IE" sz="1400" dirty="0">
                <a:latin typeface="Amazon Ember Display" panose="020F0603020204020204" pitchFamily="34" charset="0"/>
              </a:endParaRPr>
            </a:p>
            <a:p>
              <a:pPr marL="238115" indent="-238115">
                <a:buFont typeface="Wingdings" panose="05000000000000000000" pitchFamily="2" charset="2"/>
                <a:buChar char="§"/>
              </a:pPr>
              <a:r>
                <a:rPr lang="en-IE" sz="1400" dirty="0">
                  <a:latin typeface="Amazon Ember Display" panose="020F0603020204020204" pitchFamily="34" charset="0"/>
                </a:rPr>
                <a:t>Up to 99.999% availability SLA</a:t>
              </a:r>
              <a:endParaRPr lang="en-US" sz="1400" dirty="0">
                <a:latin typeface="Amazon Ember Display" panose="020F0603020204020204" pitchFamily="34" charset="0"/>
                <a:ea typeface="Amazon Ember Display" panose="020F0603020204020204" pitchFamily="34" charset="0"/>
              </a:endParaRPr>
            </a:p>
          </p:txBody>
        </p:sp>
        <p:grpSp>
          <p:nvGrpSpPr>
            <p:cNvPr id="57" name="Group 56">
              <a:extLst>
                <a:ext uri="{FF2B5EF4-FFF2-40B4-BE49-F238E27FC236}">
                  <a16:creationId xmlns:a16="http://schemas.microsoft.com/office/drawing/2014/main" id="{C960D408-EFBA-49F8-9A4F-C0174DDD7312}"/>
                </a:ext>
              </a:extLst>
            </p:cNvPr>
            <p:cNvGrpSpPr/>
            <p:nvPr/>
          </p:nvGrpSpPr>
          <p:grpSpPr>
            <a:xfrm>
              <a:off x="4227176" y="1549547"/>
              <a:ext cx="857410" cy="857410"/>
              <a:chOff x="4277899" y="2101997"/>
              <a:chExt cx="857410" cy="857410"/>
            </a:xfrm>
          </p:grpSpPr>
          <p:sp>
            <p:nvSpPr>
              <p:cNvPr id="58" name="Oval 57">
                <a:extLst>
                  <a:ext uri="{FF2B5EF4-FFF2-40B4-BE49-F238E27FC236}">
                    <a16:creationId xmlns:a16="http://schemas.microsoft.com/office/drawing/2014/main" id="{C448D488-75D2-4CF4-BFAA-C2523BE45A0A}"/>
                  </a:ext>
                </a:extLst>
              </p:cNvPr>
              <p:cNvSpPr/>
              <p:nvPr/>
            </p:nvSpPr>
            <p:spPr>
              <a:xfrm>
                <a:off x="4277899" y="2101997"/>
                <a:ext cx="857410" cy="857410"/>
              </a:xfrm>
              <a:prstGeom prst="ellipse">
                <a:avLst/>
              </a:prstGeom>
              <a:noFill/>
              <a:ln w="19050" cap="flat" cmpd="sng" algn="ctr">
                <a:solidFill>
                  <a:srgbClr val="027FAA"/>
                </a:solidFill>
                <a:prstDash val="solid"/>
                <a:miter lim="800000"/>
              </a:ln>
              <a:effectLst/>
            </p:spPr>
            <p:txBody>
              <a:bodyPr rtlCol="0" anchor="ctr"/>
              <a:lstStyle/>
              <a:p>
                <a:pPr algn="ctr" defTabSz="914363">
                  <a:defRPr/>
                </a:pPr>
                <a:endParaRPr lang="en-US" kern="0" dirty="0">
                  <a:solidFill>
                    <a:prstClr val="white"/>
                  </a:solidFill>
                  <a:latin typeface="Amazon Ember"/>
                </a:endParaRPr>
              </a:p>
            </p:txBody>
          </p:sp>
          <p:grpSp>
            <p:nvGrpSpPr>
              <p:cNvPr id="59" name="Group 58">
                <a:extLst>
                  <a:ext uri="{FF2B5EF4-FFF2-40B4-BE49-F238E27FC236}">
                    <a16:creationId xmlns:a16="http://schemas.microsoft.com/office/drawing/2014/main" id="{1A227A32-F70B-48AD-A794-F250B6AC77E0}"/>
                  </a:ext>
                </a:extLst>
              </p:cNvPr>
              <p:cNvGrpSpPr/>
              <p:nvPr/>
            </p:nvGrpSpPr>
            <p:grpSpPr>
              <a:xfrm>
                <a:off x="4429382" y="2222496"/>
                <a:ext cx="554444" cy="616413"/>
                <a:chOff x="919392" y="1852017"/>
                <a:chExt cx="1866783" cy="2052846"/>
              </a:xfrm>
            </p:grpSpPr>
            <p:sp>
              <p:nvSpPr>
                <p:cNvPr id="60" name="Freeform 5">
                  <a:extLst>
                    <a:ext uri="{FF2B5EF4-FFF2-40B4-BE49-F238E27FC236}">
                      <a16:creationId xmlns:a16="http://schemas.microsoft.com/office/drawing/2014/main" id="{0F44F3E0-B996-4086-BD36-9BD32684D061}"/>
                    </a:ext>
                  </a:extLst>
                </p:cNvPr>
                <p:cNvSpPr>
                  <a:spLocks/>
                </p:cNvSpPr>
                <p:nvPr/>
              </p:nvSpPr>
              <p:spPr bwMode="auto">
                <a:xfrm>
                  <a:off x="919392" y="1852017"/>
                  <a:ext cx="1458138" cy="1938371"/>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noFill/>
                <a:ln w="19050" cap="rnd">
                  <a:solidFill>
                    <a:srgbClr val="027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5467" tIns="67733" rIns="135467" bIns="67733" numCol="1" anchor="t" anchorCtr="0" compatLnSpc="1">
                  <a:prstTxWarp prst="textNoShape">
                    <a:avLst/>
                  </a:prstTxWarp>
                </a:bodyPr>
                <a:lstStyle/>
                <a:p>
                  <a:pPr defTabSz="1015919">
                    <a:defRPr/>
                  </a:pPr>
                  <a:endParaRPr lang="en-US" sz="2667" dirty="0">
                    <a:solidFill>
                      <a:srgbClr val="474746"/>
                    </a:solidFill>
                    <a:latin typeface="Arial"/>
                  </a:endParaRPr>
                </a:p>
              </p:txBody>
            </p:sp>
            <p:grpSp>
              <p:nvGrpSpPr>
                <p:cNvPr id="61" name="Group 4">
                  <a:extLst>
                    <a:ext uri="{FF2B5EF4-FFF2-40B4-BE49-F238E27FC236}">
                      <a16:creationId xmlns:a16="http://schemas.microsoft.com/office/drawing/2014/main" id="{614CF9F6-A6BD-4A24-A677-1D1178E4658D}"/>
                    </a:ext>
                  </a:extLst>
                </p:cNvPr>
                <p:cNvGrpSpPr>
                  <a:grpSpLocks noChangeAspect="1"/>
                </p:cNvGrpSpPr>
                <p:nvPr/>
              </p:nvGrpSpPr>
              <p:grpSpPr bwMode="auto">
                <a:xfrm rot="3600000">
                  <a:off x="1737959" y="2856648"/>
                  <a:ext cx="632595" cy="1463836"/>
                  <a:chOff x="1255" y="1885"/>
                  <a:chExt cx="414" cy="958"/>
                </a:xfrm>
                <a:solidFill>
                  <a:srgbClr val="CDECF4"/>
                </a:solidFill>
              </p:grpSpPr>
              <p:sp>
                <p:nvSpPr>
                  <p:cNvPr id="63" name="Freeform 7">
                    <a:extLst>
                      <a:ext uri="{FF2B5EF4-FFF2-40B4-BE49-F238E27FC236}">
                        <a16:creationId xmlns:a16="http://schemas.microsoft.com/office/drawing/2014/main" id="{0C5A8AA3-4034-4996-90F1-110FD8BE05A3}"/>
                      </a:ext>
                    </a:extLst>
                  </p:cNvPr>
                  <p:cNvSpPr>
                    <a:spLocks/>
                  </p:cNvSpPr>
                  <p:nvPr/>
                </p:nvSpPr>
                <p:spPr bwMode="auto">
                  <a:xfrm>
                    <a:off x="1255" y="1885"/>
                    <a:ext cx="414" cy="958"/>
                  </a:xfrm>
                  <a:custGeom>
                    <a:avLst/>
                    <a:gdLst>
                      <a:gd name="T0" fmla="*/ 40 w 40"/>
                      <a:gd name="T1" fmla="*/ 12 h 96"/>
                      <a:gd name="T2" fmla="*/ 20 w 40"/>
                      <a:gd name="T3" fmla="*/ 0 h 96"/>
                      <a:gd name="T4" fmla="*/ 0 w 40"/>
                      <a:gd name="T5" fmla="*/ 12 h 96"/>
                      <a:gd name="T6" fmla="*/ 0 w 40"/>
                      <a:gd name="T7" fmla="*/ 35 h 96"/>
                      <a:gd name="T8" fmla="*/ 7 w 40"/>
                      <a:gd name="T9" fmla="*/ 40 h 96"/>
                      <a:gd name="T10" fmla="*/ 7 w 40"/>
                      <a:gd name="T11" fmla="*/ 47 h 96"/>
                      <a:gd name="T12" fmla="*/ 12 w 40"/>
                      <a:gd name="T13" fmla="*/ 47 h 96"/>
                      <a:gd name="T14" fmla="*/ 12 w 40"/>
                      <a:gd name="T15" fmla="*/ 90 h 96"/>
                      <a:gd name="T16" fmla="*/ 18 w 40"/>
                      <a:gd name="T17" fmla="*/ 96 h 96"/>
                      <a:gd name="T18" fmla="*/ 24 w 40"/>
                      <a:gd name="T19" fmla="*/ 91 h 96"/>
                      <a:gd name="T20" fmla="*/ 21 w 40"/>
                      <a:gd name="T21" fmla="*/ 86 h 96"/>
                      <a:gd name="T22" fmla="*/ 27 w 40"/>
                      <a:gd name="T23" fmla="*/ 81 h 96"/>
                      <a:gd name="T24" fmla="*/ 23 w 40"/>
                      <a:gd name="T25" fmla="*/ 76 h 96"/>
                      <a:gd name="T26" fmla="*/ 27 w 40"/>
                      <a:gd name="T27" fmla="*/ 72 h 96"/>
                      <a:gd name="T28" fmla="*/ 27 w 40"/>
                      <a:gd name="T29" fmla="*/ 65 h 96"/>
                      <a:gd name="T30" fmla="*/ 23 w 40"/>
                      <a:gd name="T31" fmla="*/ 61 h 96"/>
                      <a:gd name="T32" fmla="*/ 27 w 40"/>
                      <a:gd name="T33" fmla="*/ 57 h 96"/>
                      <a:gd name="T34" fmla="*/ 27 w 40"/>
                      <a:gd name="T35" fmla="*/ 46 h 96"/>
                      <a:gd name="T36" fmla="*/ 33 w 40"/>
                      <a:gd name="T37" fmla="*/ 46 h 96"/>
                      <a:gd name="T38" fmla="*/ 33 w 40"/>
                      <a:gd name="T39" fmla="*/ 39 h 96"/>
                      <a:gd name="T40" fmla="*/ 40 w 40"/>
                      <a:gd name="T41" fmla="*/ 35 h 96"/>
                      <a:gd name="T42" fmla="*/ 40 w 40"/>
                      <a:gd name="T43"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96">
                        <a:moveTo>
                          <a:pt x="40" y="12"/>
                        </a:moveTo>
                        <a:cubicBezTo>
                          <a:pt x="20" y="0"/>
                          <a:pt x="20" y="0"/>
                          <a:pt x="20" y="0"/>
                        </a:cubicBezTo>
                        <a:cubicBezTo>
                          <a:pt x="0" y="12"/>
                          <a:pt x="0" y="12"/>
                          <a:pt x="0" y="12"/>
                        </a:cubicBezTo>
                        <a:cubicBezTo>
                          <a:pt x="0" y="35"/>
                          <a:pt x="0" y="35"/>
                          <a:pt x="0" y="35"/>
                        </a:cubicBezTo>
                        <a:cubicBezTo>
                          <a:pt x="7" y="40"/>
                          <a:pt x="7" y="40"/>
                          <a:pt x="7" y="40"/>
                        </a:cubicBezTo>
                        <a:cubicBezTo>
                          <a:pt x="7" y="47"/>
                          <a:pt x="7" y="47"/>
                          <a:pt x="7" y="47"/>
                        </a:cubicBezTo>
                        <a:cubicBezTo>
                          <a:pt x="12" y="47"/>
                          <a:pt x="12" y="47"/>
                          <a:pt x="12" y="47"/>
                        </a:cubicBezTo>
                        <a:cubicBezTo>
                          <a:pt x="12" y="90"/>
                          <a:pt x="12" y="90"/>
                          <a:pt x="12" y="90"/>
                        </a:cubicBezTo>
                        <a:cubicBezTo>
                          <a:pt x="18" y="96"/>
                          <a:pt x="18" y="96"/>
                          <a:pt x="18" y="96"/>
                        </a:cubicBezTo>
                        <a:cubicBezTo>
                          <a:pt x="24" y="91"/>
                          <a:pt x="24" y="91"/>
                          <a:pt x="24" y="91"/>
                        </a:cubicBezTo>
                        <a:cubicBezTo>
                          <a:pt x="21" y="86"/>
                          <a:pt x="21" y="86"/>
                          <a:pt x="21" y="86"/>
                        </a:cubicBezTo>
                        <a:cubicBezTo>
                          <a:pt x="27" y="81"/>
                          <a:pt x="27" y="81"/>
                          <a:pt x="27" y="81"/>
                        </a:cubicBezTo>
                        <a:cubicBezTo>
                          <a:pt x="23" y="76"/>
                          <a:pt x="23" y="76"/>
                          <a:pt x="23" y="76"/>
                        </a:cubicBezTo>
                        <a:cubicBezTo>
                          <a:pt x="27" y="72"/>
                          <a:pt x="27" y="72"/>
                          <a:pt x="27" y="72"/>
                        </a:cubicBezTo>
                        <a:cubicBezTo>
                          <a:pt x="27" y="65"/>
                          <a:pt x="27" y="65"/>
                          <a:pt x="27" y="65"/>
                        </a:cubicBezTo>
                        <a:cubicBezTo>
                          <a:pt x="27" y="65"/>
                          <a:pt x="23" y="65"/>
                          <a:pt x="23" y="61"/>
                        </a:cubicBezTo>
                        <a:cubicBezTo>
                          <a:pt x="23" y="58"/>
                          <a:pt x="27" y="57"/>
                          <a:pt x="27" y="57"/>
                        </a:cubicBezTo>
                        <a:cubicBezTo>
                          <a:pt x="27" y="46"/>
                          <a:pt x="27" y="46"/>
                          <a:pt x="27" y="46"/>
                        </a:cubicBezTo>
                        <a:cubicBezTo>
                          <a:pt x="33" y="46"/>
                          <a:pt x="33" y="46"/>
                          <a:pt x="33" y="46"/>
                        </a:cubicBezTo>
                        <a:cubicBezTo>
                          <a:pt x="33" y="39"/>
                          <a:pt x="33" y="39"/>
                          <a:pt x="33" y="39"/>
                        </a:cubicBezTo>
                        <a:cubicBezTo>
                          <a:pt x="40" y="35"/>
                          <a:pt x="40" y="35"/>
                          <a:pt x="40" y="35"/>
                        </a:cubicBezTo>
                        <a:lnTo>
                          <a:pt x="40" y="12"/>
                        </a:lnTo>
                        <a:close/>
                      </a:path>
                    </a:pathLst>
                  </a:custGeom>
                  <a:solidFill>
                    <a:schemeClr val="bg2"/>
                  </a:solidFill>
                  <a:ln w="19050" cap="rnd">
                    <a:solidFill>
                      <a:srgbClr val="027FAA"/>
                    </a:solidFill>
                    <a:prstDash val="solid"/>
                    <a:round/>
                    <a:headEnd/>
                    <a:tailEnd/>
                  </a:ln>
                </p:spPr>
                <p:txBody>
                  <a:bodyPr vert="horz" wrap="square" lIns="135467" tIns="67733" rIns="135467" bIns="67733" numCol="1" anchor="t" anchorCtr="0" compatLnSpc="1">
                    <a:prstTxWarp prst="textNoShape">
                      <a:avLst/>
                    </a:prstTxWarp>
                  </a:bodyPr>
                  <a:lstStyle/>
                  <a:p>
                    <a:pPr defTabSz="1015919">
                      <a:defRPr/>
                    </a:pPr>
                    <a:endParaRPr lang="en-US" sz="2667" kern="0" dirty="0">
                      <a:solidFill>
                        <a:srgbClr val="474746"/>
                      </a:solidFill>
                      <a:latin typeface="Arial"/>
                    </a:endParaRPr>
                  </a:p>
                </p:txBody>
              </p:sp>
              <p:sp>
                <p:nvSpPr>
                  <p:cNvPr id="64" name="Freeform 8">
                    <a:extLst>
                      <a:ext uri="{FF2B5EF4-FFF2-40B4-BE49-F238E27FC236}">
                        <a16:creationId xmlns:a16="http://schemas.microsoft.com/office/drawing/2014/main" id="{600DD716-B8F1-46D8-A298-A3889BBD08BD}"/>
                      </a:ext>
                    </a:extLst>
                  </p:cNvPr>
                  <p:cNvSpPr>
                    <a:spLocks/>
                  </p:cNvSpPr>
                  <p:nvPr/>
                </p:nvSpPr>
                <p:spPr bwMode="auto">
                  <a:xfrm>
                    <a:off x="1317" y="1965"/>
                    <a:ext cx="290" cy="99"/>
                  </a:xfrm>
                  <a:custGeom>
                    <a:avLst/>
                    <a:gdLst>
                      <a:gd name="T0" fmla="*/ 0 w 290"/>
                      <a:gd name="T1" fmla="*/ 99 h 99"/>
                      <a:gd name="T2" fmla="*/ 290 w 290"/>
                      <a:gd name="T3" fmla="*/ 99 h 99"/>
                      <a:gd name="T4" fmla="*/ 145 w 290"/>
                      <a:gd name="T5" fmla="*/ 0 h 99"/>
                      <a:gd name="T6" fmla="*/ 0 w 290"/>
                      <a:gd name="T7" fmla="*/ 99 h 99"/>
                    </a:gdLst>
                    <a:ahLst/>
                    <a:cxnLst>
                      <a:cxn ang="0">
                        <a:pos x="T0" y="T1"/>
                      </a:cxn>
                      <a:cxn ang="0">
                        <a:pos x="T2" y="T3"/>
                      </a:cxn>
                      <a:cxn ang="0">
                        <a:pos x="T4" y="T5"/>
                      </a:cxn>
                      <a:cxn ang="0">
                        <a:pos x="T6" y="T7"/>
                      </a:cxn>
                    </a:cxnLst>
                    <a:rect l="0" t="0" r="r" b="b"/>
                    <a:pathLst>
                      <a:path w="290" h="99">
                        <a:moveTo>
                          <a:pt x="0" y="99"/>
                        </a:moveTo>
                        <a:lnTo>
                          <a:pt x="290" y="99"/>
                        </a:lnTo>
                        <a:lnTo>
                          <a:pt x="145" y="0"/>
                        </a:lnTo>
                        <a:lnTo>
                          <a:pt x="0" y="99"/>
                        </a:lnTo>
                        <a:close/>
                      </a:path>
                    </a:pathLst>
                  </a:custGeom>
                  <a:noFill/>
                  <a:ln w="19050" cap="rnd">
                    <a:solidFill>
                      <a:srgbClr val="027FAA"/>
                    </a:solidFill>
                    <a:prstDash val="solid"/>
                    <a:round/>
                    <a:headEnd/>
                    <a:tailEnd/>
                  </a:ln>
                </p:spPr>
                <p:txBody>
                  <a:bodyPr vert="horz" wrap="square" lIns="135467" tIns="67733" rIns="135467" bIns="67733" numCol="1" anchor="t" anchorCtr="0" compatLnSpc="1">
                    <a:prstTxWarp prst="textNoShape">
                      <a:avLst/>
                    </a:prstTxWarp>
                  </a:bodyPr>
                  <a:lstStyle/>
                  <a:p>
                    <a:pPr defTabSz="1015919">
                      <a:defRPr/>
                    </a:pPr>
                    <a:endParaRPr lang="en-US" sz="2667" kern="0" dirty="0">
                      <a:solidFill>
                        <a:srgbClr val="474746"/>
                      </a:solidFill>
                      <a:latin typeface="Arial"/>
                    </a:endParaRPr>
                  </a:p>
                </p:txBody>
              </p:sp>
            </p:grpSp>
            <p:sp>
              <p:nvSpPr>
                <p:cNvPr id="62" name="Freeform 10">
                  <a:extLst>
                    <a:ext uri="{FF2B5EF4-FFF2-40B4-BE49-F238E27FC236}">
                      <a16:creationId xmlns:a16="http://schemas.microsoft.com/office/drawing/2014/main" id="{93220627-77B1-4978-9ABE-2E75EAAD3E19}"/>
                    </a:ext>
                  </a:extLst>
                </p:cNvPr>
                <p:cNvSpPr>
                  <a:spLocks/>
                </p:cNvSpPr>
                <p:nvPr/>
              </p:nvSpPr>
              <p:spPr bwMode="auto">
                <a:xfrm>
                  <a:off x="1250365" y="2475550"/>
                  <a:ext cx="744916" cy="499094"/>
                </a:xfrm>
                <a:custGeom>
                  <a:avLst/>
                  <a:gdLst>
                    <a:gd name="T0" fmla="*/ 100 w 100"/>
                    <a:gd name="T1" fmla="*/ 0 h 67"/>
                    <a:gd name="T2" fmla="*/ 67 w 100"/>
                    <a:gd name="T3" fmla="*/ 34 h 67"/>
                    <a:gd name="T4" fmla="*/ 33 w 100"/>
                    <a:gd name="T5" fmla="*/ 67 h 67"/>
                    <a:gd name="T6" fmla="*/ 0 w 100"/>
                    <a:gd name="T7" fmla="*/ 34 h 67"/>
                  </a:gdLst>
                  <a:ahLst/>
                  <a:cxnLst>
                    <a:cxn ang="0">
                      <a:pos x="T0" y="T1"/>
                    </a:cxn>
                    <a:cxn ang="0">
                      <a:pos x="T2" y="T3"/>
                    </a:cxn>
                    <a:cxn ang="0">
                      <a:pos x="T4" y="T5"/>
                    </a:cxn>
                    <a:cxn ang="0">
                      <a:pos x="T6" y="T7"/>
                    </a:cxn>
                  </a:cxnLst>
                  <a:rect l="0" t="0" r="r" b="b"/>
                  <a:pathLst>
                    <a:path w="100" h="67">
                      <a:moveTo>
                        <a:pt x="100" y="0"/>
                      </a:moveTo>
                      <a:lnTo>
                        <a:pt x="67" y="34"/>
                      </a:lnTo>
                      <a:lnTo>
                        <a:pt x="33" y="67"/>
                      </a:lnTo>
                      <a:lnTo>
                        <a:pt x="0" y="34"/>
                      </a:lnTo>
                    </a:path>
                  </a:pathLst>
                </a:custGeom>
                <a:noFill/>
                <a:ln w="19050" cap="rnd">
                  <a:solidFill>
                    <a:srgbClr val="027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5467" tIns="67733" rIns="135467" bIns="67733" numCol="1" anchor="t" anchorCtr="0" compatLnSpc="1">
                  <a:prstTxWarp prst="textNoShape">
                    <a:avLst/>
                  </a:prstTxWarp>
                </a:bodyPr>
                <a:lstStyle/>
                <a:p>
                  <a:pPr defTabSz="1015919">
                    <a:defRPr/>
                  </a:pPr>
                  <a:endParaRPr lang="en-US" sz="2667" dirty="0">
                    <a:solidFill>
                      <a:srgbClr val="474746"/>
                    </a:solidFill>
                    <a:latin typeface="Arial"/>
                  </a:endParaRPr>
                </a:p>
              </p:txBody>
            </p:sp>
          </p:grpSp>
        </p:grpSp>
      </p:grpSp>
      <p:grpSp>
        <p:nvGrpSpPr>
          <p:cNvPr id="65" name="Group 64">
            <a:extLst>
              <a:ext uri="{FF2B5EF4-FFF2-40B4-BE49-F238E27FC236}">
                <a16:creationId xmlns:a16="http://schemas.microsoft.com/office/drawing/2014/main" id="{7B87759A-D3CC-4F65-9088-392B28C6B3CD}"/>
              </a:ext>
            </a:extLst>
          </p:cNvPr>
          <p:cNvGrpSpPr/>
          <p:nvPr/>
        </p:nvGrpSpPr>
        <p:grpSpPr>
          <a:xfrm>
            <a:off x="6384821" y="1552551"/>
            <a:ext cx="2560320" cy="2892711"/>
            <a:chOff x="6384821" y="1549547"/>
            <a:chExt cx="2560320" cy="2892711"/>
          </a:xfrm>
        </p:grpSpPr>
        <p:sp>
          <p:nvSpPr>
            <p:cNvPr id="66" name="TextBox 65">
              <a:extLst>
                <a:ext uri="{FF2B5EF4-FFF2-40B4-BE49-F238E27FC236}">
                  <a16:creationId xmlns:a16="http://schemas.microsoft.com/office/drawing/2014/main" id="{D183FB7E-C0FA-4647-84C0-B63619133478}"/>
                </a:ext>
              </a:extLst>
            </p:cNvPr>
            <p:cNvSpPr txBox="1"/>
            <p:nvPr/>
          </p:nvSpPr>
          <p:spPr>
            <a:xfrm>
              <a:off x="6384821" y="2522018"/>
              <a:ext cx="2560320" cy="1920240"/>
            </a:xfrm>
            <a:prstGeom prst="rect">
              <a:avLst/>
            </a:prstGeom>
            <a:noFill/>
          </p:spPr>
          <p:txBody>
            <a:bodyPr wrap="square" lIns="0" rIns="0" rtlCol="0">
              <a:noAutofit/>
            </a:bodyPr>
            <a:lstStyle/>
            <a:p>
              <a:pPr algn="ctr">
                <a:defRPr/>
              </a:pPr>
              <a:r>
                <a:rPr lang="en-US" sz="1600" b="1" dirty="0">
                  <a:latin typeface="Amazon Ember Display" panose="020F0603020204020204" pitchFamily="34" charset="0"/>
                  <a:ea typeface="Amazon Ember" panose="02000000000000000000" pitchFamily="2" charset="0"/>
                </a:rPr>
                <a:t>Serverless</a:t>
              </a:r>
            </a:p>
            <a:p>
              <a:pPr algn="ctr">
                <a:defRPr/>
              </a:pPr>
              <a:endParaRPr lang="en-US" sz="1600" b="1" dirty="0">
                <a:latin typeface="Amazon Ember Display" panose="020F0603020204020204" pitchFamily="34" charset="0"/>
                <a:ea typeface="Amazon Ember" panose="02000000000000000000" pitchFamily="2" charset="0"/>
              </a:endParaRPr>
            </a:p>
            <a:p>
              <a:pPr algn="ctr">
                <a:defRPr/>
              </a:pPr>
              <a:endParaRPr lang="en-US" sz="1600" b="1" dirty="0">
                <a:latin typeface="Amazon Ember Display" panose="020F0603020204020204" pitchFamily="34" charset="0"/>
                <a:ea typeface="Amazon Ember" panose="02000000000000000000" pitchFamily="2" charset="0"/>
              </a:endParaRPr>
            </a:p>
            <a:p>
              <a:pPr marL="238115" indent="-238115">
                <a:buFont typeface="Wingdings" panose="05000000000000000000" pitchFamily="2" charset="2"/>
                <a:buChar char="§"/>
              </a:pPr>
              <a:r>
                <a:rPr lang="en-IE" sz="1400" dirty="0">
                  <a:latin typeface="Amazon Ember Display" panose="020F0603020204020204" pitchFamily="34" charset="0"/>
                </a:rPr>
                <a:t>Performance at scale with the ability to scale-up and  scale-to-zero</a:t>
              </a:r>
            </a:p>
            <a:p>
              <a:pPr marL="238115" indent="-238115">
                <a:buFont typeface="Wingdings" panose="05000000000000000000" pitchFamily="2" charset="2"/>
                <a:buChar char="§"/>
              </a:pPr>
              <a:endParaRPr lang="en-IE" sz="1400" dirty="0">
                <a:latin typeface="Amazon Ember Display" panose="020F0603020204020204" pitchFamily="34" charset="0"/>
              </a:endParaRPr>
            </a:p>
            <a:p>
              <a:pPr marL="238115" indent="-238115">
                <a:buFont typeface="Wingdings" panose="05000000000000000000" pitchFamily="2" charset="2"/>
                <a:buChar char="§"/>
              </a:pPr>
              <a:r>
                <a:rPr lang="en-IE" sz="1400" dirty="0">
                  <a:latin typeface="Amazon Ember Display" panose="020F0603020204020204" pitchFamily="34" charset="0"/>
                </a:rPr>
                <a:t>No downtime maintenance, no maintenance windows</a:t>
              </a:r>
              <a:br>
                <a:rPr lang="en-IE" sz="1400" dirty="0">
                  <a:latin typeface="Amazon Ember Display" panose="020F0603020204020204" pitchFamily="34" charset="0"/>
                </a:rPr>
              </a:br>
              <a:endParaRPr lang="en-IE" sz="1400" dirty="0">
                <a:latin typeface="Amazon Ember Display" panose="020F0603020204020204" pitchFamily="34" charset="0"/>
              </a:endParaRPr>
            </a:p>
            <a:p>
              <a:pPr marL="238115" indent="-238115">
                <a:buFont typeface="Wingdings" panose="05000000000000000000" pitchFamily="2" charset="2"/>
                <a:buChar char="§"/>
              </a:pPr>
              <a:r>
                <a:rPr lang="en-IE" sz="1400" dirty="0">
                  <a:latin typeface="Amazon Ember Display" panose="020F0603020204020204" pitchFamily="34" charset="0"/>
                </a:rPr>
                <a:t>No provisioning or capacity management</a:t>
              </a:r>
              <a:br>
                <a:rPr lang="en-IE" sz="1400" dirty="0">
                  <a:latin typeface="Amazon Ember Display" panose="020F0603020204020204" pitchFamily="34" charset="0"/>
                </a:rPr>
              </a:br>
              <a:endParaRPr lang="en-IE" sz="1400" dirty="0">
                <a:latin typeface="Amazon Ember Display" panose="020F0603020204020204" pitchFamily="34" charset="0"/>
              </a:endParaRPr>
            </a:p>
            <a:p>
              <a:pPr marL="238115" indent="-238115">
                <a:buFont typeface="Wingdings" panose="05000000000000000000" pitchFamily="2" charset="2"/>
                <a:buChar char="§"/>
              </a:pPr>
              <a:r>
                <a:rPr lang="en-IE" sz="1400" dirty="0">
                  <a:latin typeface="Amazon Ember Display" panose="020F0603020204020204" pitchFamily="34" charset="0"/>
                  <a:ea typeface="Amazon Ember Display" panose="020F0603020204020204" pitchFamily="34" charset="0"/>
                </a:rPr>
                <a:t>Pay-per-request billing</a:t>
              </a:r>
              <a:endParaRPr lang="en-US" sz="1400" dirty="0">
                <a:latin typeface="Amazon Ember Display" panose="020F0603020204020204" pitchFamily="34" charset="0"/>
                <a:ea typeface="Amazon Ember Display" panose="020F0603020204020204" pitchFamily="34" charset="0"/>
              </a:endParaRPr>
            </a:p>
          </p:txBody>
        </p:sp>
        <p:grpSp>
          <p:nvGrpSpPr>
            <p:cNvPr id="67" name="Group 66">
              <a:extLst>
                <a:ext uri="{FF2B5EF4-FFF2-40B4-BE49-F238E27FC236}">
                  <a16:creationId xmlns:a16="http://schemas.microsoft.com/office/drawing/2014/main" id="{E170D821-46FA-4952-BF9E-EF9FC3A51382}"/>
                </a:ext>
              </a:extLst>
            </p:cNvPr>
            <p:cNvGrpSpPr/>
            <p:nvPr/>
          </p:nvGrpSpPr>
          <p:grpSpPr>
            <a:xfrm>
              <a:off x="7236276" y="1549547"/>
              <a:ext cx="857410" cy="857410"/>
              <a:chOff x="6895813" y="2101997"/>
              <a:chExt cx="857410" cy="857410"/>
            </a:xfrm>
          </p:grpSpPr>
          <p:sp>
            <p:nvSpPr>
              <p:cNvPr id="68" name="Oval 67">
                <a:extLst>
                  <a:ext uri="{FF2B5EF4-FFF2-40B4-BE49-F238E27FC236}">
                    <a16:creationId xmlns:a16="http://schemas.microsoft.com/office/drawing/2014/main" id="{3D6F52CC-1FE0-4CB5-A317-67A6380B6522}"/>
                  </a:ext>
                </a:extLst>
              </p:cNvPr>
              <p:cNvSpPr/>
              <p:nvPr/>
            </p:nvSpPr>
            <p:spPr>
              <a:xfrm>
                <a:off x="6895813" y="2101997"/>
                <a:ext cx="857410" cy="857410"/>
              </a:xfrm>
              <a:prstGeom prst="ellipse">
                <a:avLst/>
              </a:prstGeom>
              <a:noFill/>
              <a:ln w="19050" cap="flat" cmpd="sng" algn="ctr">
                <a:solidFill>
                  <a:srgbClr val="027FAA"/>
                </a:solidFill>
                <a:prstDash val="solid"/>
                <a:miter lim="800000"/>
              </a:ln>
              <a:effectLst/>
            </p:spPr>
            <p:txBody>
              <a:bodyPr rtlCol="0" anchor="ctr"/>
              <a:lstStyle/>
              <a:p>
                <a:pPr algn="ctr" defTabSz="914363">
                  <a:defRPr/>
                </a:pPr>
                <a:endParaRPr lang="en-US" kern="0" dirty="0">
                  <a:solidFill>
                    <a:prstClr val="white"/>
                  </a:solidFill>
                  <a:latin typeface="Amazon Ember"/>
                </a:endParaRPr>
              </a:p>
            </p:txBody>
          </p:sp>
          <p:grpSp>
            <p:nvGrpSpPr>
              <p:cNvPr id="69" name="Group 68">
                <a:extLst>
                  <a:ext uri="{FF2B5EF4-FFF2-40B4-BE49-F238E27FC236}">
                    <a16:creationId xmlns:a16="http://schemas.microsoft.com/office/drawing/2014/main" id="{BD9E25BD-EC6B-45FA-AB62-6958B1A5CDFF}"/>
                  </a:ext>
                </a:extLst>
              </p:cNvPr>
              <p:cNvGrpSpPr/>
              <p:nvPr/>
            </p:nvGrpSpPr>
            <p:grpSpPr>
              <a:xfrm>
                <a:off x="6986919" y="2268134"/>
                <a:ext cx="675198" cy="525137"/>
                <a:chOff x="10578662" y="2163671"/>
                <a:chExt cx="2097221" cy="1699133"/>
              </a:xfrm>
            </p:grpSpPr>
            <p:sp>
              <p:nvSpPr>
                <p:cNvPr id="70" name="Freeform 132">
                  <a:extLst>
                    <a:ext uri="{FF2B5EF4-FFF2-40B4-BE49-F238E27FC236}">
                      <a16:creationId xmlns:a16="http://schemas.microsoft.com/office/drawing/2014/main" id="{39C53DAB-8C94-493B-AE21-8BF26FFD379D}"/>
                    </a:ext>
                  </a:extLst>
                </p:cNvPr>
                <p:cNvSpPr>
                  <a:spLocks/>
                </p:cNvSpPr>
                <p:nvPr/>
              </p:nvSpPr>
              <p:spPr bwMode="auto">
                <a:xfrm>
                  <a:off x="10578662" y="2441034"/>
                  <a:ext cx="1733988" cy="1178391"/>
                </a:xfrm>
                <a:custGeom>
                  <a:avLst/>
                  <a:gdLst>
                    <a:gd name="T0" fmla="*/ 71 w 507"/>
                    <a:gd name="T1" fmla="*/ 159 h 343"/>
                    <a:gd name="T2" fmla="*/ 69 w 507"/>
                    <a:gd name="T3" fmla="*/ 143 h 343"/>
                    <a:gd name="T4" fmla="*/ 145 w 507"/>
                    <a:gd name="T5" fmla="*/ 24 h 343"/>
                    <a:gd name="T6" fmla="*/ 289 w 507"/>
                    <a:gd name="T7" fmla="*/ 53 h 343"/>
                    <a:gd name="T8" fmla="*/ 325 w 507"/>
                    <a:gd name="T9" fmla="*/ 111 h 343"/>
                    <a:gd name="T10" fmla="*/ 325 w 507"/>
                    <a:gd name="T11" fmla="*/ 111 h 343"/>
                    <a:gd name="T12" fmla="*/ 425 w 507"/>
                    <a:gd name="T13" fmla="*/ 156 h 343"/>
                    <a:gd name="T14" fmla="*/ 425 w 507"/>
                    <a:gd name="T15" fmla="*/ 157 h 343"/>
                    <a:gd name="T16" fmla="*/ 507 w 507"/>
                    <a:gd name="T17" fmla="*/ 250 h 343"/>
                    <a:gd name="T18" fmla="*/ 422 w 507"/>
                    <a:gd name="T19" fmla="*/ 343 h 343"/>
                    <a:gd name="T20" fmla="*/ 83 w 507"/>
                    <a:gd name="T21" fmla="*/ 342 h 343"/>
                    <a:gd name="T22" fmla="*/ 45 w 507"/>
                    <a:gd name="T23" fmla="*/ 334 h 343"/>
                    <a:gd name="T24" fmla="*/ 0 w 507"/>
                    <a:gd name="T25" fmla="*/ 249 h 343"/>
                    <a:gd name="T26" fmla="*/ 71 w 507"/>
                    <a:gd name="T27" fmla="*/ 15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7" h="343">
                      <a:moveTo>
                        <a:pt x="71" y="159"/>
                      </a:moveTo>
                      <a:cubicBezTo>
                        <a:pt x="71" y="154"/>
                        <a:pt x="69" y="148"/>
                        <a:pt x="69" y="143"/>
                      </a:cubicBezTo>
                      <a:cubicBezTo>
                        <a:pt x="69" y="97"/>
                        <a:pt x="100" y="43"/>
                        <a:pt x="145" y="24"/>
                      </a:cubicBezTo>
                      <a:cubicBezTo>
                        <a:pt x="202" y="0"/>
                        <a:pt x="255" y="18"/>
                        <a:pt x="289" y="53"/>
                      </a:cubicBezTo>
                      <a:cubicBezTo>
                        <a:pt x="305" y="69"/>
                        <a:pt x="317" y="89"/>
                        <a:pt x="325" y="111"/>
                      </a:cubicBezTo>
                      <a:cubicBezTo>
                        <a:pt x="325" y="111"/>
                        <a:pt x="325" y="111"/>
                        <a:pt x="325" y="111"/>
                      </a:cubicBezTo>
                      <a:cubicBezTo>
                        <a:pt x="354" y="72"/>
                        <a:pt x="431" y="88"/>
                        <a:pt x="425" y="156"/>
                      </a:cubicBezTo>
                      <a:cubicBezTo>
                        <a:pt x="425" y="157"/>
                        <a:pt x="425" y="157"/>
                        <a:pt x="425" y="157"/>
                      </a:cubicBezTo>
                      <a:cubicBezTo>
                        <a:pt x="454" y="162"/>
                        <a:pt x="507" y="183"/>
                        <a:pt x="507" y="250"/>
                      </a:cubicBezTo>
                      <a:cubicBezTo>
                        <a:pt x="507" y="335"/>
                        <a:pt x="422" y="343"/>
                        <a:pt x="422" y="343"/>
                      </a:cubicBezTo>
                      <a:cubicBezTo>
                        <a:pt x="83" y="342"/>
                        <a:pt x="83" y="342"/>
                        <a:pt x="83" y="342"/>
                      </a:cubicBezTo>
                      <a:cubicBezTo>
                        <a:pt x="73" y="342"/>
                        <a:pt x="53" y="340"/>
                        <a:pt x="45" y="334"/>
                      </a:cubicBezTo>
                      <a:cubicBezTo>
                        <a:pt x="27" y="323"/>
                        <a:pt x="0" y="297"/>
                        <a:pt x="0" y="249"/>
                      </a:cubicBezTo>
                      <a:cubicBezTo>
                        <a:pt x="0" y="192"/>
                        <a:pt x="32" y="167"/>
                        <a:pt x="71" y="159"/>
                      </a:cubicBezTo>
                      <a:close/>
                    </a:path>
                  </a:pathLst>
                </a:custGeom>
                <a:noFill/>
                <a:ln w="19050" cap="rnd">
                  <a:solidFill>
                    <a:srgbClr val="027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latin typeface="Amazon Ember Display" panose="020F0603020204020204" pitchFamily="34" charset="0"/>
                  </a:endParaRPr>
                </a:p>
              </p:txBody>
            </p:sp>
            <p:grpSp>
              <p:nvGrpSpPr>
                <p:cNvPr id="71" name="Group 70">
                  <a:extLst>
                    <a:ext uri="{FF2B5EF4-FFF2-40B4-BE49-F238E27FC236}">
                      <a16:creationId xmlns:a16="http://schemas.microsoft.com/office/drawing/2014/main" id="{2B8FDA6D-CD2F-4668-9360-A6939BE7CD72}"/>
                    </a:ext>
                  </a:extLst>
                </p:cNvPr>
                <p:cNvGrpSpPr/>
                <p:nvPr/>
              </p:nvGrpSpPr>
              <p:grpSpPr>
                <a:xfrm flipV="1">
                  <a:off x="11779250" y="3156252"/>
                  <a:ext cx="706552" cy="706552"/>
                  <a:chOff x="2286025" y="2846413"/>
                  <a:chExt cx="745284" cy="745284"/>
                </a:xfrm>
                <a:solidFill>
                  <a:schemeClr val="bg1"/>
                </a:solidFill>
              </p:grpSpPr>
              <p:sp>
                <p:nvSpPr>
                  <p:cNvPr id="81" name="Oval 80">
                    <a:extLst>
                      <a:ext uri="{FF2B5EF4-FFF2-40B4-BE49-F238E27FC236}">
                        <a16:creationId xmlns:a16="http://schemas.microsoft.com/office/drawing/2014/main" id="{1613424B-2276-4BF1-9315-48B1EA07012E}"/>
                      </a:ext>
                    </a:extLst>
                  </p:cNvPr>
                  <p:cNvSpPr/>
                  <p:nvPr/>
                </p:nvSpPr>
                <p:spPr>
                  <a:xfrm>
                    <a:off x="2286025" y="2846413"/>
                    <a:ext cx="745284" cy="745284"/>
                  </a:xfrm>
                  <a:prstGeom prst="ellipse">
                    <a:avLst/>
                  </a:prstGeom>
                  <a:solidFill>
                    <a:schemeClr val="bg2"/>
                  </a:solidFill>
                  <a:ln w="19050" cap="rnd">
                    <a:solidFill>
                      <a:srgbClr val="027FAA"/>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latin typeface="Amazon Ember Display" panose="020F0603020204020204" pitchFamily="34" charset="0"/>
                    </a:endParaRPr>
                  </a:p>
                </p:txBody>
              </p:sp>
              <p:grpSp>
                <p:nvGrpSpPr>
                  <p:cNvPr id="82" name="Group 81">
                    <a:extLst>
                      <a:ext uri="{FF2B5EF4-FFF2-40B4-BE49-F238E27FC236}">
                        <a16:creationId xmlns:a16="http://schemas.microsoft.com/office/drawing/2014/main" id="{C5D8E5E3-93A5-403E-8681-3D22850139E0}"/>
                      </a:ext>
                    </a:extLst>
                  </p:cNvPr>
                  <p:cNvGrpSpPr/>
                  <p:nvPr/>
                </p:nvGrpSpPr>
                <p:grpSpPr>
                  <a:xfrm>
                    <a:off x="2533463" y="3048376"/>
                    <a:ext cx="250408" cy="325097"/>
                    <a:chOff x="2534444" y="3048376"/>
                    <a:chExt cx="250408" cy="325097"/>
                  </a:xfrm>
                  <a:grpFill/>
                </p:grpSpPr>
                <p:cxnSp>
                  <p:nvCxnSpPr>
                    <p:cNvPr id="83" name="Straight Connector 82">
                      <a:extLst>
                        <a:ext uri="{FF2B5EF4-FFF2-40B4-BE49-F238E27FC236}">
                          <a16:creationId xmlns:a16="http://schemas.microsoft.com/office/drawing/2014/main" id="{14665221-174E-43B0-B971-532ECA984825}"/>
                        </a:ext>
                      </a:extLst>
                    </p:cNvPr>
                    <p:cNvCxnSpPr>
                      <a:cxnSpLocks/>
                    </p:cNvCxnSpPr>
                    <p:nvPr/>
                  </p:nvCxnSpPr>
                  <p:spPr>
                    <a:xfrm rot="5400000">
                      <a:off x="2498479" y="3210925"/>
                      <a:ext cx="325097" cy="0"/>
                    </a:xfrm>
                    <a:prstGeom prst="line">
                      <a:avLst/>
                    </a:prstGeom>
                    <a:grpFill/>
                    <a:ln w="19050" cap="rnd">
                      <a:solidFill>
                        <a:srgbClr val="027FAA"/>
                      </a:solidFill>
                      <a:prstDash val="solid"/>
                      <a:round/>
                      <a:headEnd/>
                      <a:tailEnd type="none" w="med" len="sm"/>
                    </a:ln>
                  </p:spPr>
                </p:cxnSp>
                <p:cxnSp>
                  <p:nvCxnSpPr>
                    <p:cNvPr id="84" name="Straight Connector 83">
                      <a:extLst>
                        <a:ext uri="{FF2B5EF4-FFF2-40B4-BE49-F238E27FC236}">
                          <a16:creationId xmlns:a16="http://schemas.microsoft.com/office/drawing/2014/main" id="{1E32B8F2-F837-4193-BF1B-C379899C4FA4}"/>
                        </a:ext>
                      </a:extLst>
                    </p:cNvPr>
                    <p:cNvCxnSpPr>
                      <a:cxnSpLocks/>
                    </p:cNvCxnSpPr>
                    <p:nvPr/>
                  </p:nvCxnSpPr>
                  <p:spPr>
                    <a:xfrm>
                      <a:off x="2534444" y="3249858"/>
                      <a:ext cx="123201" cy="120441"/>
                    </a:xfrm>
                    <a:prstGeom prst="line">
                      <a:avLst/>
                    </a:prstGeom>
                    <a:grpFill/>
                    <a:ln w="19050" cap="rnd">
                      <a:solidFill>
                        <a:srgbClr val="027FAA"/>
                      </a:solidFill>
                      <a:prstDash val="solid"/>
                      <a:round/>
                      <a:headEnd/>
                      <a:tailEnd type="none" w="med" len="sm"/>
                    </a:ln>
                  </p:spPr>
                </p:cxnSp>
                <p:cxnSp>
                  <p:nvCxnSpPr>
                    <p:cNvPr id="85" name="Straight Connector 84">
                      <a:extLst>
                        <a:ext uri="{FF2B5EF4-FFF2-40B4-BE49-F238E27FC236}">
                          <a16:creationId xmlns:a16="http://schemas.microsoft.com/office/drawing/2014/main" id="{C2E67873-CA49-425D-BDA9-78B580E340E6}"/>
                        </a:ext>
                      </a:extLst>
                    </p:cNvPr>
                    <p:cNvCxnSpPr>
                      <a:cxnSpLocks/>
                    </p:cNvCxnSpPr>
                    <p:nvPr/>
                  </p:nvCxnSpPr>
                  <p:spPr>
                    <a:xfrm rot="5400000">
                      <a:off x="2663031" y="3249860"/>
                      <a:ext cx="123202" cy="120441"/>
                    </a:xfrm>
                    <a:prstGeom prst="line">
                      <a:avLst/>
                    </a:prstGeom>
                    <a:grpFill/>
                    <a:ln w="19050" cap="rnd">
                      <a:solidFill>
                        <a:srgbClr val="027FAA"/>
                      </a:solidFill>
                      <a:prstDash val="solid"/>
                      <a:round/>
                      <a:headEnd/>
                      <a:tailEnd type="none" w="med" len="sm"/>
                    </a:ln>
                  </p:spPr>
                </p:cxnSp>
              </p:grpSp>
            </p:grpSp>
            <p:sp>
              <p:nvSpPr>
                <p:cNvPr id="72" name="Rectangle 71">
                  <a:extLst>
                    <a:ext uri="{FF2B5EF4-FFF2-40B4-BE49-F238E27FC236}">
                      <a16:creationId xmlns:a16="http://schemas.microsoft.com/office/drawing/2014/main" id="{781B0C44-7A2A-4130-8F00-BA171C8BB161}"/>
                    </a:ext>
                  </a:extLst>
                </p:cNvPr>
                <p:cNvSpPr/>
                <p:nvPr/>
              </p:nvSpPr>
              <p:spPr bwMode="auto">
                <a:xfrm>
                  <a:off x="11830050" y="2163671"/>
                  <a:ext cx="120472" cy="120472"/>
                </a:xfrm>
                <a:prstGeom prst="rect">
                  <a:avLst/>
                </a:prstGeom>
                <a:noFill/>
                <a:ln w="12700" cap="rnd">
                  <a:solidFill>
                    <a:srgbClr val="027FAA"/>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latin typeface="Amazon Ember Display" panose="020F0603020204020204" pitchFamily="34" charset="0"/>
                  </a:endParaRPr>
                </a:p>
              </p:txBody>
            </p:sp>
            <p:sp>
              <p:nvSpPr>
                <p:cNvPr id="73" name="Rectangle 72">
                  <a:extLst>
                    <a:ext uri="{FF2B5EF4-FFF2-40B4-BE49-F238E27FC236}">
                      <a16:creationId xmlns:a16="http://schemas.microsoft.com/office/drawing/2014/main" id="{A5A1D444-3435-420B-B153-2243F4038E54}"/>
                    </a:ext>
                  </a:extLst>
                </p:cNvPr>
                <p:cNvSpPr/>
                <p:nvPr/>
              </p:nvSpPr>
              <p:spPr bwMode="auto">
                <a:xfrm>
                  <a:off x="11953593" y="2615132"/>
                  <a:ext cx="120472" cy="120472"/>
                </a:xfrm>
                <a:prstGeom prst="rect">
                  <a:avLst/>
                </a:prstGeom>
                <a:noFill/>
                <a:ln w="12700" cap="rnd">
                  <a:solidFill>
                    <a:srgbClr val="027FAA"/>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latin typeface="Amazon Ember Display" panose="020F0603020204020204" pitchFamily="34" charset="0"/>
                  </a:endParaRPr>
                </a:p>
              </p:txBody>
            </p:sp>
            <p:sp>
              <p:nvSpPr>
                <p:cNvPr id="74" name="Rectangle 73">
                  <a:extLst>
                    <a:ext uri="{FF2B5EF4-FFF2-40B4-BE49-F238E27FC236}">
                      <a16:creationId xmlns:a16="http://schemas.microsoft.com/office/drawing/2014/main" id="{D335A7CD-B519-4389-9AED-B2293568DEF7}"/>
                    </a:ext>
                  </a:extLst>
                </p:cNvPr>
                <p:cNvSpPr/>
                <p:nvPr/>
              </p:nvSpPr>
              <p:spPr bwMode="auto">
                <a:xfrm>
                  <a:off x="12035016" y="2369576"/>
                  <a:ext cx="120472" cy="120472"/>
                </a:xfrm>
                <a:prstGeom prst="rect">
                  <a:avLst/>
                </a:prstGeom>
                <a:noFill/>
                <a:ln w="12700" cap="rnd">
                  <a:solidFill>
                    <a:srgbClr val="027FAA"/>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latin typeface="Amazon Ember Display" panose="020F0603020204020204" pitchFamily="34" charset="0"/>
                  </a:endParaRPr>
                </a:p>
              </p:txBody>
            </p:sp>
            <p:sp>
              <p:nvSpPr>
                <p:cNvPr id="75" name="Rectangle 74">
                  <a:extLst>
                    <a:ext uri="{FF2B5EF4-FFF2-40B4-BE49-F238E27FC236}">
                      <a16:creationId xmlns:a16="http://schemas.microsoft.com/office/drawing/2014/main" id="{8B0D7C0B-1E3B-48AA-B386-362C230D856D}"/>
                    </a:ext>
                  </a:extLst>
                </p:cNvPr>
                <p:cNvSpPr/>
                <p:nvPr/>
              </p:nvSpPr>
              <p:spPr bwMode="auto">
                <a:xfrm>
                  <a:off x="12278589" y="2370346"/>
                  <a:ext cx="120472" cy="120472"/>
                </a:xfrm>
                <a:prstGeom prst="rect">
                  <a:avLst/>
                </a:prstGeom>
                <a:noFill/>
                <a:ln w="12700" cap="rnd">
                  <a:solidFill>
                    <a:srgbClr val="027FAA"/>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latin typeface="Amazon Ember Display" panose="020F0603020204020204" pitchFamily="34" charset="0"/>
                  </a:endParaRPr>
                </a:p>
              </p:txBody>
            </p:sp>
            <p:sp>
              <p:nvSpPr>
                <p:cNvPr id="76" name="Rectangle 75">
                  <a:extLst>
                    <a:ext uri="{FF2B5EF4-FFF2-40B4-BE49-F238E27FC236}">
                      <a16:creationId xmlns:a16="http://schemas.microsoft.com/office/drawing/2014/main" id="{0A103EA9-590F-4C23-8430-69D50325AB3A}"/>
                    </a:ext>
                  </a:extLst>
                </p:cNvPr>
                <p:cNvSpPr/>
                <p:nvPr/>
              </p:nvSpPr>
              <p:spPr bwMode="auto">
                <a:xfrm>
                  <a:off x="12440514" y="2202595"/>
                  <a:ext cx="120472" cy="120472"/>
                </a:xfrm>
                <a:prstGeom prst="rect">
                  <a:avLst/>
                </a:prstGeom>
                <a:noFill/>
                <a:ln w="12700" cap="rnd">
                  <a:solidFill>
                    <a:srgbClr val="027FAA"/>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latin typeface="Amazon Ember Display" panose="020F0603020204020204" pitchFamily="34" charset="0"/>
                  </a:endParaRPr>
                </a:p>
              </p:txBody>
            </p:sp>
            <p:sp>
              <p:nvSpPr>
                <p:cNvPr id="77" name="Rectangle 76">
                  <a:extLst>
                    <a:ext uri="{FF2B5EF4-FFF2-40B4-BE49-F238E27FC236}">
                      <a16:creationId xmlns:a16="http://schemas.microsoft.com/office/drawing/2014/main" id="{F5B738F9-F2C1-49FE-AC4E-7207D6A967B2}"/>
                    </a:ext>
                  </a:extLst>
                </p:cNvPr>
                <p:cNvSpPr/>
                <p:nvPr/>
              </p:nvSpPr>
              <p:spPr bwMode="auto">
                <a:xfrm>
                  <a:off x="12555411" y="2466237"/>
                  <a:ext cx="120472" cy="120472"/>
                </a:xfrm>
                <a:prstGeom prst="rect">
                  <a:avLst/>
                </a:prstGeom>
                <a:noFill/>
                <a:ln w="12700" cap="rnd">
                  <a:solidFill>
                    <a:srgbClr val="027FAA"/>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latin typeface="Amazon Ember Display" panose="020F0603020204020204" pitchFamily="34" charset="0"/>
                  </a:endParaRPr>
                </a:p>
              </p:txBody>
            </p:sp>
            <p:sp>
              <p:nvSpPr>
                <p:cNvPr id="78" name="Rectangle 77">
                  <a:extLst>
                    <a:ext uri="{FF2B5EF4-FFF2-40B4-BE49-F238E27FC236}">
                      <a16:creationId xmlns:a16="http://schemas.microsoft.com/office/drawing/2014/main" id="{F1A10774-BD95-4EFE-9AF7-5D45311CA9C5}"/>
                    </a:ext>
                  </a:extLst>
                </p:cNvPr>
                <p:cNvSpPr/>
                <p:nvPr/>
              </p:nvSpPr>
              <p:spPr bwMode="auto">
                <a:xfrm>
                  <a:off x="12359050" y="2553292"/>
                  <a:ext cx="120472" cy="120472"/>
                </a:xfrm>
                <a:prstGeom prst="rect">
                  <a:avLst/>
                </a:prstGeom>
                <a:noFill/>
                <a:ln w="12700" cap="rnd">
                  <a:solidFill>
                    <a:srgbClr val="027FAA"/>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latin typeface="Amazon Ember Display" panose="020F0603020204020204" pitchFamily="34" charset="0"/>
                  </a:endParaRPr>
                </a:p>
              </p:txBody>
            </p:sp>
            <p:sp>
              <p:nvSpPr>
                <p:cNvPr id="79" name="Rectangle 78">
                  <a:extLst>
                    <a:ext uri="{FF2B5EF4-FFF2-40B4-BE49-F238E27FC236}">
                      <a16:creationId xmlns:a16="http://schemas.microsoft.com/office/drawing/2014/main" id="{33586753-88EF-4B70-AFE5-5219D600BBDA}"/>
                    </a:ext>
                  </a:extLst>
                </p:cNvPr>
                <p:cNvSpPr/>
                <p:nvPr/>
              </p:nvSpPr>
              <p:spPr bwMode="auto">
                <a:xfrm>
                  <a:off x="12137911" y="2578157"/>
                  <a:ext cx="120472" cy="120472"/>
                </a:xfrm>
                <a:prstGeom prst="rect">
                  <a:avLst/>
                </a:prstGeom>
                <a:noFill/>
                <a:ln w="12700" cap="rnd">
                  <a:solidFill>
                    <a:srgbClr val="027FAA"/>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latin typeface="Amazon Ember Display" panose="020F0603020204020204" pitchFamily="34" charset="0"/>
                  </a:endParaRPr>
                </a:p>
              </p:txBody>
            </p:sp>
            <p:sp>
              <p:nvSpPr>
                <p:cNvPr id="80" name="Rectangle 79">
                  <a:extLst>
                    <a:ext uri="{FF2B5EF4-FFF2-40B4-BE49-F238E27FC236}">
                      <a16:creationId xmlns:a16="http://schemas.microsoft.com/office/drawing/2014/main" id="{CBCECFFB-DFE9-4211-99D7-23F3D411E902}"/>
                    </a:ext>
                  </a:extLst>
                </p:cNvPr>
                <p:cNvSpPr/>
                <p:nvPr/>
              </p:nvSpPr>
              <p:spPr bwMode="auto">
                <a:xfrm>
                  <a:off x="12130752" y="2791783"/>
                  <a:ext cx="120472" cy="120472"/>
                </a:xfrm>
                <a:prstGeom prst="rect">
                  <a:avLst/>
                </a:prstGeom>
                <a:noFill/>
                <a:ln w="12700" cap="rnd">
                  <a:solidFill>
                    <a:srgbClr val="027FAA"/>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latin typeface="Amazon Ember Display" panose="020F0603020204020204" pitchFamily="34" charset="0"/>
                  </a:endParaRPr>
                </a:p>
              </p:txBody>
            </p:sp>
          </p:grpSp>
        </p:grpSp>
      </p:grpSp>
      <p:grpSp>
        <p:nvGrpSpPr>
          <p:cNvPr id="86" name="Group 85">
            <a:extLst>
              <a:ext uri="{FF2B5EF4-FFF2-40B4-BE49-F238E27FC236}">
                <a16:creationId xmlns:a16="http://schemas.microsoft.com/office/drawing/2014/main" id="{FE27196E-BB33-4126-B2CE-35D110650EDC}"/>
              </a:ext>
            </a:extLst>
          </p:cNvPr>
          <p:cNvGrpSpPr/>
          <p:nvPr/>
        </p:nvGrpSpPr>
        <p:grpSpPr>
          <a:xfrm>
            <a:off x="9211043" y="1552551"/>
            <a:ext cx="2560320" cy="2892711"/>
            <a:chOff x="9211043" y="1549547"/>
            <a:chExt cx="2560320" cy="2892711"/>
          </a:xfrm>
        </p:grpSpPr>
        <p:sp>
          <p:nvSpPr>
            <p:cNvPr id="87" name="TextBox 86">
              <a:extLst>
                <a:ext uri="{FF2B5EF4-FFF2-40B4-BE49-F238E27FC236}">
                  <a16:creationId xmlns:a16="http://schemas.microsoft.com/office/drawing/2014/main" id="{EA2CD653-490A-4B46-B48B-88C12BF14772}"/>
                </a:ext>
              </a:extLst>
            </p:cNvPr>
            <p:cNvSpPr txBox="1"/>
            <p:nvPr/>
          </p:nvSpPr>
          <p:spPr>
            <a:xfrm>
              <a:off x="9211043" y="2522018"/>
              <a:ext cx="2560320" cy="1920240"/>
            </a:xfrm>
            <a:prstGeom prst="rect">
              <a:avLst/>
            </a:prstGeom>
            <a:noFill/>
          </p:spPr>
          <p:txBody>
            <a:bodyPr wrap="square" lIns="0" rIns="0" rtlCol="0">
              <a:noAutofit/>
            </a:bodyPr>
            <a:lstStyle/>
            <a:p>
              <a:pPr algn="ctr">
                <a:defRPr/>
              </a:pPr>
              <a:r>
                <a:rPr lang="en-US" sz="1600" b="1" dirty="0">
                  <a:latin typeface="Amazon Ember Display" panose="020F0603020204020204" pitchFamily="34" charset="0"/>
                  <a:ea typeface="Amazon Ember" panose="02000000000000000000" pitchFamily="2" charset="0"/>
                </a:rPr>
                <a:t>Built-in integration with others AWS services</a:t>
              </a:r>
            </a:p>
            <a:p>
              <a:pPr algn="ctr">
                <a:defRPr/>
              </a:pPr>
              <a:endParaRPr lang="en-US" sz="1600" b="1" dirty="0">
                <a:latin typeface="Amazon Ember Display" panose="020F0603020204020204" pitchFamily="34" charset="0"/>
                <a:ea typeface="Amazon Ember" panose="02000000000000000000" pitchFamily="2" charset="0"/>
              </a:endParaRPr>
            </a:p>
            <a:p>
              <a:pPr marL="238115" indent="-238115">
                <a:buFont typeface="Wingdings" panose="05000000000000000000" pitchFamily="2" charset="2"/>
                <a:buChar char="§"/>
              </a:pPr>
              <a:r>
                <a:rPr lang="en-IE" sz="1400" dirty="0">
                  <a:latin typeface="Amazon Ember Display" panose="020F0603020204020204" pitchFamily="34" charset="0"/>
                </a:rPr>
                <a:t>Logging, monitoring, and analytics</a:t>
              </a:r>
            </a:p>
            <a:p>
              <a:pPr marL="238115" indent="-238115">
                <a:buFont typeface="Wingdings" panose="05000000000000000000" pitchFamily="2" charset="2"/>
                <a:buChar char="§"/>
              </a:pPr>
              <a:endParaRPr lang="en-IE" sz="1400" dirty="0">
                <a:latin typeface="Amazon Ember Display" panose="020F0603020204020204" pitchFamily="34" charset="0"/>
              </a:endParaRPr>
            </a:p>
            <a:p>
              <a:pPr marL="238115" indent="-238115">
                <a:buFont typeface="Wingdings" panose="05000000000000000000" pitchFamily="2" charset="2"/>
                <a:buChar char="§"/>
              </a:pPr>
              <a:r>
                <a:rPr lang="en-IE" sz="1400" dirty="0">
                  <a:latin typeface="Amazon Ember Display" panose="020F0603020204020204" pitchFamily="34" charset="0"/>
                </a:rPr>
                <a:t>Import and export data to Amazon S3</a:t>
              </a:r>
              <a:endParaRPr lang="en-US" sz="1400" dirty="0">
                <a:latin typeface="Amazon Ember Display" panose="020F0603020204020204" pitchFamily="34" charset="0"/>
                <a:ea typeface="Amazon Ember Display" panose="020F0603020204020204" pitchFamily="34" charset="0"/>
              </a:endParaRPr>
            </a:p>
          </p:txBody>
        </p:sp>
        <p:grpSp>
          <p:nvGrpSpPr>
            <p:cNvPr id="88" name="Group 87">
              <a:extLst>
                <a:ext uri="{FF2B5EF4-FFF2-40B4-BE49-F238E27FC236}">
                  <a16:creationId xmlns:a16="http://schemas.microsoft.com/office/drawing/2014/main" id="{9BE7E5F6-9E89-4171-AA77-10F6E62BB8CF}"/>
                </a:ext>
              </a:extLst>
            </p:cNvPr>
            <p:cNvGrpSpPr/>
            <p:nvPr/>
          </p:nvGrpSpPr>
          <p:grpSpPr>
            <a:xfrm>
              <a:off x="10062498" y="1549547"/>
              <a:ext cx="857410" cy="857410"/>
              <a:chOff x="9484240" y="2101997"/>
              <a:chExt cx="857410" cy="857410"/>
            </a:xfrm>
          </p:grpSpPr>
          <p:sp>
            <p:nvSpPr>
              <p:cNvPr id="89" name="Oval 88">
                <a:extLst>
                  <a:ext uri="{FF2B5EF4-FFF2-40B4-BE49-F238E27FC236}">
                    <a16:creationId xmlns:a16="http://schemas.microsoft.com/office/drawing/2014/main" id="{9B243092-A087-4A49-8A51-25B3C13CCFAA}"/>
                  </a:ext>
                </a:extLst>
              </p:cNvPr>
              <p:cNvSpPr/>
              <p:nvPr/>
            </p:nvSpPr>
            <p:spPr>
              <a:xfrm>
                <a:off x="9484240" y="2101997"/>
                <a:ext cx="857410" cy="857410"/>
              </a:xfrm>
              <a:prstGeom prst="ellipse">
                <a:avLst/>
              </a:prstGeom>
              <a:noFill/>
              <a:ln w="19050" cap="flat" cmpd="sng" algn="ctr">
                <a:solidFill>
                  <a:srgbClr val="027FAA"/>
                </a:solidFill>
                <a:prstDash val="solid"/>
                <a:miter lim="800000"/>
              </a:ln>
              <a:effectLst/>
            </p:spPr>
            <p:txBody>
              <a:bodyPr rtlCol="0" anchor="ctr"/>
              <a:lstStyle/>
              <a:p>
                <a:pPr algn="ctr" defTabSz="914363">
                  <a:defRPr/>
                </a:pPr>
                <a:endParaRPr lang="en-US" kern="0" dirty="0">
                  <a:solidFill>
                    <a:prstClr val="white"/>
                  </a:solidFill>
                  <a:latin typeface="Amazon Ember"/>
                </a:endParaRPr>
              </a:p>
            </p:txBody>
          </p:sp>
          <p:grpSp>
            <p:nvGrpSpPr>
              <p:cNvPr id="90" name="Group 89">
                <a:extLst>
                  <a:ext uri="{FF2B5EF4-FFF2-40B4-BE49-F238E27FC236}">
                    <a16:creationId xmlns:a16="http://schemas.microsoft.com/office/drawing/2014/main" id="{8DA28447-6D96-4247-8E06-71E5E41905B5}"/>
                  </a:ext>
                </a:extLst>
              </p:cNvPr>
              <p:cNvGrpSpPr/>
              <p:nvPr/>
            </p:nvGrpSpPr>
            <p:grpSpPr>
              <a:xfrm>
                <a:off x="9591601" y="2290196"/>
                <a:ext cx="642689" cy="481013"/>
                <a:chOff x="4156570" y="1565921"/>
                <a:chExt cx="671488" cy="497099"/>
              </a:xfrm>
            </p:grpSpPr>
            <p:pic>
              <p:nvPicPr>
                <p:cNvPr id="91" name="Picture 90">
                  <a:extLst>
                    <a:ext uri="{FF2B5EF4-FFF2-40B4-BE49-F238E27FC236}">
                      <a16:creationId xmlns:a16="http://schemas.microsoft.com/office/drawing/2014/main" id="{9BF2861C-3987-40F8-92AE-C7030070828E}"/>
                    </a:ext>
                  </a:extLst>
                </p:cNvPr>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156570" y="1768251"/>
                  <a:ext cx="285097" cy="171058"/>
                </a:xfrm>
                <a:prstGeom prst="rect">
                  <a:avLst/>
                </a:prstGeom>
                <a:noFill/>
              </p:spPr>
            </p:pic>
            <p:cxnSp>
              <p:nvCxnSpPr>
                <p:cNvPr id="92" name="Straight Connector 91">
                  <a:extLst>
                    <a:ext uri="{FF2B5EF4-FFF2-40B4-BE49-F238E27FC236}">
                      <a16:creationId xmlns:a16="http://schemas.microsoft.com/office/drawing/2014/main" id="{42579EB3-A50F-4A60-805F-67C0DAAB3480}"/>
                    </a:ext>
                  </a:extLst>
                </p:cNvPr>
                <p:cNvCxnSpPr/>
                <p:nvPr/>
              </p:nvCxnSpPr>
              <p:spPr>
                <a:xfrm>
                  <a:off x="4596763" y="1624063"/>
                  <a:ext cx="0" cy="387192"/>
                </a:xfrm>
                <a:prstGeom prst="line">
                  <a:avLst/>
                </a:prstGeom>
                <a:noFill/>
                <a:ln w="19050" cap="rnd">
                  <a:solidFill>
                    <a:srgbClr val="027FAA"/>
                  </a:solidFill>
                  <a:prstDash val="solid"/>
                  <a:round/>
                  <a:headEnd/>
                  <a:tailEnd/>
                </a:ln>
              </p:spPr>
            </p:cxnSp>
            <p:cxnSp>
              <p:nvCxnSpPr>
                <p:cNvPr id="93" name="Straight Connector 92">
                  <a:extLst>
                    <a:ext uri="{FF2B5EF4-FFF2-40B4-BE49-F238E27FC236}">
                      <a16:creationId xmlns:a16="http://schemas.microsoft.com/office/drawing/2014/main" id="{78DBF7B2-7D13-4220-800C-6FC7312EAA8C}"/>
                    </a:ext>
                  </a:extLst>
                </p:cNvPr>
                <p:cNvCxnSpPr>
                  <a:cxnSpLocks/>
                </p:cNvCxnSpPr>
                <p:nvPr/>
              </p:nvCxnSpPr>
              <p:spPr>
                <a:xfrm flipH="1">
                  <a:off x="4485082" y="1811613"/>
                  <a:ext cx="185978" cy="0"/>
                </a:xfrm>
                <a:prstGeom prst="line">
                  <a:avLst/>
                </a:prstGeom>
                <a:noFill/>
                <a:ln w="19050" cap="rnd">
                  <a:solidFill>
                    <a:srgbClr val="027FAA"/>
                  </a:solidFill>
                  <a:prstDash val="solid"/>
                  <a:round/>
                  <a:headEnd/>
                  <a:tailEnd/>
                </a:ln>
              </p:spPr>
            </p:cxnSp>
            <p:cxnSp>
              <p:nvCxnSpPr>
                <p:cNvPr id="94" name="Straight Connector 93">
                  <a:extLst>
                    <a:ext uri="{FF2B5EF4-FFF2-40B4-BE49-F238E27FC236}">
                      <a16:creationId xmlns:a16="http://schemas.microsoft.com/office/drawing/2014/main" id="{8E2E0942-5947-492E-A1E2-74B3EA82BACA}"/>
                    </a:ext>
                  </a:extLst>
                </p:cNvPr>
                <p:cNvCxnSpPr>
                  <a:cxnSpLocks/>
                </p:cNvCxnSpPr>
                <p:nvPr/>
              </p:nvCxnSpPr>
              <p:spPr>
                <a:xfrm flipH="1">
                  <a:off x="4596765" y="1623349"/>
                  <a:ext cx="78105" cy="0"/>
                </a:xfrm>
                <a:prstGeom prst="line">
                  <a:avLst/>
                </a:prstGeom>
                <a:noFill/>
                <a:ln w="19050" cap="rnd">
                  <a:solidFill>
                    <a:srgbClr val="027FAA"/>
                  </a:solidFill>
                  <a:prstDash val="solid"/>
                  <a:round/>
                  <a:headEnd/>
                  <a:tailEnd/>
                </a:ln>
              </p:spPr>
            </p:cxnSp>
            <p:cxnSp>
              <p:nvCxnSpPr>
                <p:cNvPr id="95" name="Straight Connector 94">
                  <a:extLst>
                    <a:ext uri="{FF2B5EF4-FFF2-40B4-BE49-F238E27FC236}">
                      <a16:creationId xmlns:a16="http://schemas.microsoft.com/office/drawing/2014/main" id="{1860601B-EC3A-4BD4-B910-17BA35CFA1FD}"/>
                    </a:ext>
                  </a:extLst>
                </p:cNvPr>
                <p:cNvCxnSpPr>
                  <a:cxnSpLocks/>
                </p:cNvCxnSpPr>
                <p:nvPr/>
              </p:nvCxnSpPr>
              <p:spPr>
                <a:xfrm flipH="1">
                  <a:off x="4596765" y="2011969"/>
                  <a:ext cx="78105" cy="0"/>
                </a:xfrm>
                <a:prstGeom prst="line">
                  <a:avLst/>
                </a:prstGeom>
                <a:noFill/>
                <a:ln w="19050" cap="rnd">
                  <a:solidFill>
                    <a:srgbClr val="027FAA"/>
                  </a:solidFill>
                  <a:prstDash val="solid"/>
                  <a:round/>
                  <a:headEnd/>
                  <a:tailEnd/>
                </a:ln>
              </p:spPr>
            </p:cxnSp>
            <p:sp>
              <p:nvSpPr>
                <p:cNvPr id="96" name="Rectangle 95">
                  <a:extLst>
                    <a:ext uri="{FF2B5EF4-FFF2-40B4-BE49-F238E27FC236}">
                      <a16:creationId xmlns:a16="http://schemas.microsoft.com/office/drawing/2014/main" id="{CDCB0AE7-271E-408F-8E81-6DD35B577A4A}"/>
                    </a:ext>
                  </a:extLst>
                </p:cNvPr>
                <p:cNvSpPr/>
                <p:nvPr/>
              </p:nvSpPr>
              <p:spPr>
                <a:xfrm>
                  <a:off x="4674870" y="1565921"/>
                  <a:ext cx="153188" cy="106574"/>
                </a:xfrm>
                <a:prstGeom prst="rect">
                  <a:avLst/>
                </a:prstGeom>
                <a:noFill/>
                <a:ln w="19050" cap="rnd">
                  <a:solidFill>
                    <a:srgbClr val="027FAA"/>
                  </a:solidFill>
                  <a:prstDash val="solid"/>
                  <a:round/>
                  <a:headEnd/>
                  <a:tailEnd/>
                </a:ln>
              </p:spPr>
              <p:txBody>
                <a:bodyPr rtlCol="0" anchor="ctr"/>
                <a:lstStyle/>
                <a:p>
                  <a:pPr algn="ctr"/>
                  <a:endParaRPr lang="en-US" sz="3200" dirty="0">
                    <a:latin typeface="Amazon Ember Display" panose="020F0603020204020204" pitchFamily="34" charset="0"/>
                  </a:endParaRPr>
                </a:p>
              </p:txBody>
            </p:sp>
            <p:sp>
              <p:nvSpPr>
                <p:cNvPr id="97" name="Rectangle 96">
                  <a:extLst>
                    <a:ext uri="{FF2B5EF4-FFF2-40B4-BE49-F238E27FC236}">
                      <a16:creationId xmlns:a16="http://schemas.microsoft.com/office/drawing/2014/main" id="{639E0AB1-90D0-48E1-BB92-9596C0C513B8}"/>
                    </a:ext>
                  </a:extLst>
                </p:cNvPr>
                <p:cNvSpPr/>
                <p:nvPr/>
              </p:nvSpPr>
              <p:spPr>
                <a:xfrm>
                  <a:off x="4672965" y="1758326"/>
                  <a:ext cx="153188" cy="106574"/>
                </a:xfrm>
                <a:prstGeom prst="rect">
                  <a:avLst/>
                </a:prstGeom>
                <a:noFill/>
                <a:ln w="19050" cap="rnd">
                  <a:solidFill>
                    <a:srgbClr val="027FAA"/>
                  </a:solidFill>
                  <a:prstDash val="solid"/>
                  <a:round/>
                  <a:headEnd/>
                  <a:tailEnd/>
                </a:ln>
              </p:spPr>
              <p:txBody>
                <a:bodyPr rtlCol="0" anchor="ctr"/>
                <a:lstStyle/>
                <a:p>
                  <a:pPr algn="ctr"/>
                  <a:endParaRPr lang="en-US" sz="3200" dirty="0">
                    <a:latin typeface="Amazon Ember Display" panose="020F0603020204020204" pitchFamily="34" charset="0"/>
                  </a:endParaRPr>
                </a:p>
              </p:txBody>
            </p:sp>
            <p:sp>
              <p:nvSpPr>
                <p:cNvPr id="98" name="Rectangle 97">
                  <a:extLst>
                    <a:ext uri="{FF2B5EF4-FFF2-40B4-BE49-F238E27FC236}">
                      <a16:creationId xmlns:a16="http://schemas.microsoft.com/office/drawing/2014/main" id="{664CC641-5B5C-45DC-B377-583FB46549A9}"/>
                    </a:ext>
                  </a:extLst>
                </p:cNvPr>
                <p:cNvSpPr/>
                <p:nvPr/>
              </p:nvSpPr>
              <p:spPr>
                <a:xfrm>
                  <a:off x="4674870" y="1956446"/>
                  <a:ext cx="153188" cy="106574"/>
                </a:xfrm>
                <a:prstGeom prst="rect">
                  <a:avLst/>
                </a:prstGeom>
                <a:noFill/>
                <a:ln w="19050" cap="rnd">
                  <a:solidFill>
                    <a:srgbClr val="027FAA"/>
                  </a:solidFill>
                  <a:prstDash val="solid"/>
                  <a:round/>
                  <a:headEnd/>
                  <a:tailEnd/>
                </a:ln>
              </p:spPr>
              <p:txBody>
                <a:bodyPr rtlCol="0" anchor="ctr"/>
                <a:lstStyle/>
                <a:p>
                  <a:pPr algn="ctr"/>
                  <a:endParaRPr lang="en-US" sz="3200" dirty="0">
                    <a:latin typeface="Amazon Ember Display" panose="020F0603020204020204" pitchFamily="34" charset="0"/>
                  </a:endParaRPr>
                </a:p>
              </p:txBody>
            </p:sp>
          </p:grpSp>
        </p:grpSp>
      </p:grpSp>
    </p:spTree>
    <p:extLst>
      <p:ext uri="{BB962C8B-B14F-4D97-AF65-F5344CB8AC3E}">
        <p14:creationId xmlns:p14="http://schemas.microsoft.com/office/powerpoint/2010/main" val="109206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A2576BCF-4E83-4370-84E2-CBF629EAE4ED}"/>
              </a:ext>
            </a:extLst>
          </p:cNvPr>
          <p:cNvGrpSpPr/>
          <p:nvPr/>
        </p:nvGrpSpPr>
        <p:grpSpPr>
          <a:xfrm>
            <a:off x="1290849" y="1360170"/>
            <a:ext cx="9610303" cy="4480560"/>
            <a:chOff x="1525393" y="1529941"/>
            <a:chExt cx="9610303" cy="4480560"/>
          </a:xfrm>
        </p:grpSpPr>
        <p:cxnSp>
          <p:nvCxnSpPr>
            <p:cNvPr id="23" name="Straight Connector 22">
              <a:extLst>
                <a:ext uri="{FF2B5EF4-FFF2-40B4-BE49-F238E27FC236}">
                  <a16:creationId xmlns:a16="http://schemas.microsoft.com/office/drawing/2014/main" id="{0B8644D0-A75F-4419-BA2A-E38791783270}"/>
                </a:ext>
              </a:extLst>
            </p:cNvPr>
            <p:cNvCxnSpPr>
              <a:cxnSpLocks/>
            </p:cNvCxnSpPr>
            <p:nvPr/>
          </p:nvCxnSpPr>
          <p:spPr>
            <a:xfrm>
              <a:off x="7426932" y="1529941"/>
              <a:ext cx="0" cy="4480560"/>
            </a:xfrm>
            <a:prstGeom prst="line">
              <a:avLst/>
            </a:prstGeom>
            <a:ln w="9525"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EA449EDD-8FA3-43A2-8979-5E20F62A58C2}"/>
                </a:ext>
              </a:extLst>
            </p:cNvPr>
            <p:cNvGrpSpPr/>
            <p:nvPr/>
          </p:nvGrpSpPr>
          <p:grpSpPr>
            <a:xfrm>
              <a:off x="8209616" y="1643304"/>
              <a:ext cx="2926080" cy="4253834"/>
              <a:chOff x="8209616" y="1559258"/>
              <a:chExt cx="2926080" cy="4253834"/>
            </a:xfrm>
          </p:grpSpPr>
          <p:sp>
            <p:nvSpPr>
              <p:cNvPr id="140" name="TextBox 139">
                <a:extLst>
                  <a:ext uri="{FF2B5EF4-FFF2-40B4-BE49-F238E27FC236}">
                    <a16:creationId xmlns:a16="http://schemas.microsoft.com/office/drawing/2014/main" id="{D524FA82-8C0A-40D5-970F-04C71DDA9537}"/>
                  </a:ext>
                </a:extLst>
              </p:cNvPr>
              <p:cNvSpPr txBox="1"/>
              <p:nvPr/>
            </p:nvSpPr>
            <p:spPr>
              <a:xfrm>
                <a:off x="8209616" y="1559258"/>
                <a:ext cx="2926080" cy="307777"/>
              </a:xfrm>
              <a:prstGeom prst="rect">
                <a:avLst/>
              </a:prstGeom>
              <a:noFill/>
            </p:spPr>
            <p:txBody>
              <a:bodyPr wrap="square" lIns="0" tIns="0" rIns="0" bIns="0" rtlCol="0">
                <a:spAutoFit/>
              </a:bodyPr>
              <a:lstStyle/>
              <a:p>
                <a:pPr algn="ctr" defTabSz="914363">
                  <a:defRPr/>
                </a:pPr>
                <a:r>
                  <a:rPr lang="en-US" sz="2000" dirty="0">
                    <a:ea typeface="Amazon Ember" panose="02000000000000000000" pitchFamily="2" charset="0"/>
                  </a:rPr>
                  <a:t>Additional Integrations</a:t>
                </a:r>
              </a:p>
            </p:txBody>
          </p:sp>
          <p:grpSp>
            <p:nvGrpSpPr>
              <p:cNvPr id="3" name="Group 2">
                <a:extLst>
                  <a:ext uri="{FF2B5EF4-FFF2-40B4-BE49-F238E27FC236}">
                    <a16:creationId xmlns:a16="http://schemas.microsoft.com/office/drawing/2014/main" id="{1F81AC86-5402-4450-8A92-D79CEA9AD697}"/>
                  </a:ext>
                </a:extLst>
              </p:cNvPr>
              <p:cNvGrpSpPr/>
              <p:nvPr/>
            </p:nvGrpSpPr>
            <p:grpSpPr>
              <a:xfrm>
                <a:off x="8666816" y="2239146"/>
                <a:ext cx="2011680" cy="1580863"/>
                <a:chOff x="5016888" y="4689147"/>
                <a:chExt cx="2011680" cy="1580863"/>
              </a:xfrm>
            </p:grpSpPr>
            <p:sp>
              <p:nvSpPr>
                <p:cNvPr id="25" name="TextBox 24">
                  <a:extLst>
                    <a:ext uri="{FF2B5EF4-FFF2-40B4-BE49-F238E27FC236}">
                      <a16:creationId xmlns:a16="http://schemas.microsoft.com/office/drawing/2014/main" id="{2D8328C3-6FF9-47A5-9E35-4156FB1DFA18}"/>
                    </a:ext>
                  </a:extLst>
                </p:cNvPr>
                <p:cNvSpPr txBox="1"/>
                <p:nvPr/>
              </p:nvSpPr>
              <p:spPr>
                <a:xfrm>
                  <a:off x="5016888" y="5629930"/>
                  <a:ext cx="2011680" cy="640080"/>
                </a:xfrm>
                <a:prstGeom prst="rect">
                  <a:avLst/>
                </a:prstGeom>
                <a:noFill/>
              </p:spPr>
              <p:txBody>
                <a:bodyPr wrap="square" lIns="0" tIns="0" rIns="0" bIns="0" rtlCol="0">
                  <a:spAutoFit/>
                </a:bodyPr>
                <a:lstStyle/>
                <a:p>
                  <a:pPr algn="ctr" defTabSz="548605">
                    <a:defRPr/>
                  </a:pPr>
                  <a:r>
                    <a:rPr lang="en-US" sz="1400" kern="0" dirty="0">
                      <a:latin typeface="Amazon Ember Display" panose="020F0603020204020204" pitchFamily="34" charset="0"/>
                      <a:ea typeface="Amazon Ember Display" panose="020F0603020204020204" pitchFamily="34" charset="0"/>
                      <a:cs typeface="Amazon Ember Display" panose="020F0603020204020204" pitchFamily="34" charset="0"/>
                    </a:rPr>
                    <a:t>Amazon DynamoDB Streams and Kinesis Data Streams support</a:t>
                  </a:r>
                </a:p>
              </p:txBody>
            </p:sp>
            <p:pic>
              <p:nvPicPr>
                <p:cNvPr id="26" name="Picture 25">
                  <a:extLst>
                    <a:ext uri="{FF2B5EF4-FFF2-40B4-BE49-F238E27FC236}">
                      <a16:creationId xmlns:a16="http://schemas.microsoft.com/office/drawing/2014/main" id="{8F6C8149-33E3-4E87-9987-AB0082992C7A}"/>
                    </a:ext>
                  </a:extLst>
                </p:cNvPr>
                <p:cNvPicPr>
                  <a:picLocks noChangeAspect="1"/>
                </p:cNvPicPr>
                <p:nvPr/>
              </p:nvPicPr>
              <p:blipFill>
                <a:blip r:embed="rId3">
                  <a:duotone>
                    <a:prstClr val="black"/>
                    <a:srgbClr val="FBD8BF">
                      <a:tint val="45000"/>
                      <a:satMod val="400000"/>
                    </a:srgbClr>
                  </a:duotone>
                  <a:extLst>
                    <a:ext uri="{BEBA8EAE-BF5A-486C-A8C5-ECC9F3942E4B}">
                      <a14:imgProps xmlns:a14="http://schemas.microsoft.com/office/drawing/2010/main">
                        <a14:imgLayer r:embed="rId4">
                          <a14:imgEffect>
                            <a14:brightnessContrast bright="78000" contrast="38000"/>
                          </a14:imgEffect>
                        </a14:imgLayer>
                      </a14:imgProps>
                    </a:ext>
                    <a:ext uri="{28A0092B-C50C-407E-A947-70E740481C1C}">
                      <a14:useLocalDpi xmlns:a14="http://schemas.microsoft.com/office/drawing/2010/main" val="0"/>
                    </a:ext>
                  </a:extLst>
                </a:blip>
                <a:stretch>
                  <a:fillRect/>
                </a:stretch>
              </p:blipFill>
              <p:spPr>
                <a:xfrm>
                  <a:off x="5717514" y="4689147"/>
                  <a:ext cx="610428" cy="708224"/>
                </a:xfrm>
                <a:prstGeom prst="rect">
                  <a:avLst/>
                </a:prstGeom>
              </p:spPr>
            </p:pic>
          </p:grpSp>
          <p:grpSp>
            <p:nvGrpSpPr>
              <p:cNvPr id="5" name="Group 4">
                <a:extLst>
                  <a:ext uri="{FF2B5EF4-FFF2-40B4-BE49-F238E27FC236}">
                    <a16:creationId xmlns:a16="http://schemas.microsoft.com/office/drawing/2014/main" id="{67AC9C3D-9D56-4368-AA70-0470B0598AF7}"/>
                  </a:ext>
                </a:extLst>
              </p:cNvPr>
              <p:cNvGrpSpPr/>
              <p:nvPr/>
            </p:nvGrpSpPr>
            <p:grpSpPr>
              <a:xfrm>
                <a:off x="8666816" y="4192119"/>
                <a:ext cx="2011680" cy="1620973"/>
                <a:chOff x="7397159" y="4649037"/>
                <a:chExt cx="2011680" cy="1620973"/>
              </a:xfrm>
            </p:grpSpPr>
            <p:sp>
              <p:nvSpPr>
                <p:cNvPr id="24" name="TextBox 23">
                  <a:extLst>
                    <a:ext uri="{FF2B5EF4-FFF2-40B4-BE49-F238E27FC236}">
                      <a16:creationId xmlns:a16="http://schemas.microsoft.com/office/drawing/2014/main" id="{087C956A-F2C4-4783-B522-3B5EE50D97FF}"/>
                    </a:ext>
                  </a:extLst>
                </p:cNvPr>
                <p:cNvSpPr txBox="1"/>
                <p:nvPr/>
              </p:nvSpPr>
              <p:spPr>
                <a:xfrm>
                  <a:off x="7397159" y="5629930"/>
                  <a:ext cx="2011680" cy="640080"/>
                </a:xfrm>
                <a:prstGeom prst="rect">
                  <a:avLst/>
                </a:prstGeom>
                <a:noFill/>
              </p:spPr>
              <p:txBody>
                <a:bodyPr wrap="square" lIns="0" tIns="0" rIns="0" bIns="0" rtlCol="0">
                  <a:spAutoFit/>
                </a:bodyPr>
                <a:lstStyle/>
                <a:p>
                  <a:pPr algn="ctr" defTabSz="548605">
                    <a:defRPr/>
                  </a:pPr>
                  <a:r>
                    <a:rPr lang="en-US" sz="1400" kern="0" dirty="0">
                      <a:latin typeface="Amazon Ember Display" panose="020F0603020204020204" pitchFamily="34" charset="0"/>
                      <a:ea typeface="Amazon Ember Display" panose="020F0603020204020204" pitchFamily="34" charset="0"/>
                      <a:cs typeface="Amazon Ember Display" panose="020F0603020204020204" pitchFamily="34" charset="0"/>
                    </a:rPr>
                    <a:t>Amazon CloudWatch</a:t>
                  </a:r>
                </a:p>
                <a:p>
                  <a:pPr algn="ctr" defTabSz="548605">
                    <a:defRPr/>
                  </a:pPr>
                  <a:r>
                    <a:rPr lang="en-US" sz="1400" kern="0" dirty="0">
                      <a:latin typeface="Amazon Ember Display" panose="020F0603020204020204" pitchFamily="34" charset="0"/>
                      <a:ea typeface="Amazon Ember Display" panose="020F0603020204020204" pitchFamily="34" charset="0"/>
                      <a:cs typeface="Amazon Ember Display" panose="020F0603020204020204" pitchFamily="34" charset="0"/>
                    </a:rPr>
                    <a:t>Contributor Insights</a:t>
                  </a:r>
                </a:p>
                <a:p>
                  <a:pPr algn="ctr" defTabSz="548605">
                    <a:defRPr/>
                  </a:pPr>
                  <a:r>
                    <a:rPr lang="en-US" sz="1400" kern="0" dirty="0">
                      <a:latin typeface="Amazon Ember Display" panose="020F0603020204020204" pitchFamily="34" charset="0"/>
                      <a:ea typeface="Amazon Ember Display" panose="020F0603020204020204" pitchFamily="34" charset="0"/>
                      <a:cs typeface="Amazon Ember Display" panose="020F0603020204020204" pitchFamily="34" charset="0"/>
                    </a:rPr>
                    <a:t>for DynamoDB</a:t>
                  </a:r>
                </a:p>
              </p:txBody>
            </p:sp>
            <p:pic>
              <p:nvPicPr>
                <p:cNvPr id="27" name="Picture 26">
                  <a:extLst>
                    <a:ext uri="{FF2B5EF4-FFF2-40B4-BE49-F238E27FC236}">
                      <a16:creationId xmlns:a16="http://schemas.microsoft.com/office/drawing/2014/main" id="{503DC868-3146-44FB-AFAE-59357D471AF5}"/>
                    </a:ext>
                  </a:extLst>
                </p:cNvPr>
                <p:cNvPicPr>
                  <a:picLocks noChangeAspect="1"/>
                </p:cNvPicPr>
                <p:nvPr/>
              </p:nvPicPr>
              <p:blipFill>
                <a:blip r:embed="rId5"/>
                <a:stretch>
                  <a:fillRect/>
                </a:stretch>
              </p:blipFill>
              <p:spPr>
                <a:xfrm>
                  <a:off x="8003617" y="4649037"/>
                  <a:ext cx="798764" cy="731735"/>
                </a:xfrm>
                <a:prstGeom prst="rect">
                  <a:avLst/>
                </a:prstGeom>
              </p:spPr>
            </p:pic>
          </p:grpSp>
        </p:grpSp>
        <p:grpSp>
          <p:nvGrpSpPr>
            <p:cNvPr id="13" name="Group 12">
              <a:extLst>
                <a:ext uri="{FF2B5EF4-FFF2-40B4-BE49-F238E27FC236}">
                  <a16:creationId xmlns:a16="http://schemas.microsoft.com/office/drawing/2014/main" id="{41CD7106-6916-4986-A7AD-7147EE3FE7F3}"/>
                </a:ext>
              </a:extLst>
            </p:cNvPr>
            <p:cNvGrpSpPr/>
            <p:nvPr/>
          </p:nvGrpSpPr>
          <p:grpSpPr>
            <a:xfrm>
              <a:off x="1525393" y="1643304"/>
              <a:ext cx="5118855" cy="4253834"/>
              <a:chOff x="715768" y="1663486"/>
              <a:chExt cx="5118855" cy="4253834"/>
            </a:xfrm>
          </p:grpSpPr>
          <p:grpSp>
            <p:nvGrpSpPr>
              <p:cNvPr id="7" name="Group 6">
                <a:extLst>
                  <a:ext uri="{FF2B5EF4-FFF2-40B4-BE49-F238E27FC236}">
                    <a16:creationId xmlns:a16="http://schemas.microsoft.com/office/drawing/2014/main" id="{75168804-5B33-4EE3-9D5F-34BA761AC80D}"/>
                  </a:ext>
                </a:extLst>
              </p:cNvPr>
              <p:cNvGrpSpPr/>
              <p:nvPr/>
            </p:nvGrpSpPr>
            <p:grpSpPr>
              <a:xfrm>
                <a:off x="715768" y="1663486"/>
                <a:ext cx="2011680" cy="1126667"/>
                <a:chOff x="715768" y="1663486"/>
                <a:chExt cx="2011680" cy="1126667"/>
              </a:xfrm>
            </p:grpSpPr>
            <p:sp>
              <p:nvSpPr>
                <p:cNvPr id="28" name="TextBox 27">
                  <a:extLst>
                    <a:ext uri="{FF2B5EF4-FFF2-40B4-BE49-F238E27FC236}">
                      <a16:creationId xmlns:a16="http://schemas.microsoft.com/office/drawing/2014/main" id="{D846F8FD-9169-4BB6-B2A3-9AB8B3DD84AB}"/>
                    </a:ext>
                  </a:extLst>
                </p:cNvPr>
                <p:cNvSpPr txBox="1"/>
                <p:nvPr/>
              </p:nvSpPr>
              <p:spPr>
                <a:xfrm>
                  <a:off x="715768" y="2574709"/>
                  <a:ext cx="2011680" cy="215444"/>
                </a:xfrm>
                <a:prstGeom prst="rect">
                  <a:avLst/>
                </a:prstGeom>
                <a:noFill/>
              </p:spPr>
              <p:txBody>
                <a:bodyPr wrap="square" lIns="0" tIns="0" rIns="0" bIns="0" rtlCol="0">
                  <a:spAutoFit/>
                </a:bodyPr>
                <a:lstStyle/>
                <a:p>
                  <a:pPr algn="ctr" defTabSz="914363">
                    <a:defRPr/>
                  </a:pPr>
                  <a:r>
                    <a:rPr lang="en-US" sz="1400" dirty="0">
                      <a:ea typeface="Amazon Ember" panose="02000000000000000000" pitchFamily="2" charset="0"/>
                    </a:rPr>
                    <a:t>On-demand backup</a:t>
                  </a:r>
                </a:p>
              </p:txBody>
            </p:sp>
            <p:grpSp>
              <p:nvGrpSpPr>
                <p:cNvPr id="29" name="Group 28">
                  <a:extLst>
                    <a:ext uri="{FF2B5EF4-FFF2-40B4-BE49-F238E27FC236}">
                      <a16:creationId xmlns:a16="http://schemas.microsoft.com/office/drawing/2014/main" id="{3E8B6484-195A-4527-BC56-A56B8FC1811F}"/>
                    </a:ext>
                  </a:extLst>
                </p:cNvPr>
                <p:cNvGrpSpPr/>
                <p:nvPr/>
              </p:nvGrpSpPr>
              <p:grpSpPr>
                <a:xfrm>
                  <a:off x="1409028" y="1663486"/>
                  <a:ext cx="625161" cy="713232"/>
                  <a:chOff x="3352800" y="4668347"/>
                  <a:chExt cx="625161" cy="708218"/>
                </a:xfrm>
              </p:grpSpPr>
              <p:grpSp>
                <p:nvGrpSpPr>
                  <p:cNvPr id="30" name="Graphic 122">
                    <a:extLst>
                      <a:ext uri="{FF2B5EF4-FFF2-40B4-BE49-F238E27FC236}">
                        <a16:creationId xmlns:a16="http://schemas.microsoft.com/office/drawing/2014/main" id="{3C4C4BAA-5DD2-4E52-9F3E-C78020E43977}"/>
                      </a:ext>
                    </a:extLst>
                  </p:cNvPr>
                  <p:cNvGrpSpPr/>
                  <p:nvPr/>
                </p:nvGrpSpPr>
                <p:grpSpPr>
                  <a:xfrm>
                    <a:off x="3352800" y="4668347"/>
                    <a:ext cx="437132" cy="626779"/>
                    <a:chOff x="5551642" y="1656583"/>
                    <a:chExt cx="341155" cy="421616"/>
                  </a:xfrm>
                </p:grpSpPr>
                <p:sp>
                  <p:nvSpPr>
                    <p:cNvPr id="34" name="Freeform: Shape 209">
                      <a:extLst>
                        <a:ext uri="{FF2B5EF4-FFF2-40B4-BE49-F238E27FC236}">
                          <a16:creationId xmlns:a16="http://schemas.microsoft.com/office/drawing/2014/main" id="{5FD9CDF2-7CF3-4DAB-928A-CEA6679B5573}"/>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2700" cap="flat">
                      <a:solidFill>
                        <a:schemeClr val="accent1"/>
                      </a:solidFill>
                      <a:prstDash val="solid"/>
                      <a:round/>
                    </a:ln>
                  </p:spPr>
                  <p:txBody>
                    <a:bodyPr rtlCol="0" anchor="ctr"/>
                    <a:lstStyle/>
                    <a:p>
                      <a:pPr defTabSz="914363">
                        <a:defRPr/>
                      </a:pPr>
                      <a:endParaRPr lang="en-US" sz="2300" kern="0" dirty="0">
                        <a:solidFill>
                          <a:schemeClr val="accent1"/>
                        </a:solidFill>
                        <a:latin typeface="Amazon Ember Display" panose="020F0603020204020204" pitchFamily="34" charset="0"/>
                      </a:endParaRPr>
                    </a:p>
                  </p:txBody>
                </p:sp>
                <p:sp>
                  <p:nvSpPr>
                    <p:cNvPr id="35" name="Freeform: Shape 210">
                      <a:extLst>
                        <a:ext uri="{FF2B5EF4-FFF2-40B4-BE49-F238E27FC236}">
                          <a16:creationId xmlns:a16="http://schemas.microsoft.com/office/drawing/2014/main" id="{AA282A53-E2C3-47C1-9EC3-FF139158A249}"/>
                        </a:ext>
                      </a:extLst>
                    </p:cNvPr>
                    <p:cNvSpPr/>
                    <p:nvPr/>
                  </p:nvSpPr>
                  <p:spPr>
                    <a:xfrm>
                      <a:off x="5551642" y="1656583"/>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38100" cap="flat">
                      <a:solidFill>
                        <a:srgbClr val="FBD8BF"/>
                      </a:solidFill>
                      <a:prstDash val="solid"/>
                      <a:round/>
                    </a:ln>
                  </p:spPr>
                  <p:txBody>
                    <a:bodyPr rtlCol="0" anchor="ctr"/>
                    <a:lstStyle/>
                    <a:p>
                      <a:pPr defTabSz="914363">
                        <a:defRPr/>
                      </a:pPr>
                      <a:endParaRPr lang="en-US" sz="2300" kern="0" dirty="0">
                        <a:solidFill>
                          <a:schemeClr val="accent1"/>
                        </a:solidFill>
                        <a:latin typeface="Amazon Ember Display" panose="020F0603020204020204" pitchFamily="34" charset="0"/>
                      </a:endParaRPr>
                    </a:p>
                  </p:txBody>
                </p:sp>
                <p:sp>
                  <p:nvSpPr>
                    <p:cNvPr id="36" name="Freeform: Shape 211">
                      <a:extLst>
                        <a:ext uri="{FF2B5EF4-FFF2-40B4-BE49-F238E27FC236}">
                          <a16:creationId xmlns:a16="http://schemas.microsoft.com/office/drawing/2014/main" id="{976CC769-3905-4E7E-B0B2-D860D9EDEC42}"/>
                        </a:ext>
                      </a:extLst>
                    </p:cNvPr>
                    <p:cNvSpPr/>
                    <p:nvPr/>
                  </p:nvSpPr>
                  <p:spPr>
                    <a:xfrm>
                      <a:off x="5551642" y="1818471"/>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38100" cap="flat">
                      <a:solidFill>
                        <a:srgbClr val="FBD8BF"/>
                      </a:solidFill>
                      <a:prstDash val="solid"/>
                      <a:round/>
                    </a:ln>
                  </p:spPr>
                  <p:txBody>
                    <a:bodyPr rtlCol="0" anchor="ctr"/>
                    <a:lstStyle/>
                    <a:p>
                      <a:pPr defTabSz="914363">
                        <a:defRPr/>
                      </a:pPr>
                      <a:endParaRPr lang="en-US" sz="2300" kern="0" dirty="0">
                        <a:solidFill>
                          <a:schemeClr val="accent1"/>
                        </a:solidFill>
                        <a:latin typeface="Amazon Ember Display" panose="020F0603020204020204" pitchFamily="34" charset="0"/>
                      </a:endParaRPr>
                    </a:p>
                  </p:txBody>
                </p:sp>
                <p:sp>
                  <p:nvSpPr>
                    <p:cNvPr id="37" name="Freeform: Shape 212">
                      <a:extLst>
                        <a:ext uri="{FF2B5EF4-FFF2-40B4-BE49-F238E27FC236}">
                          <a16:creationId xmlns:a16="http://schemas.microsoft.com/office/drawing/2014/main" id="{44C46D14-BB58-4B68-B9AF-471357751AEF}"/>
                        </a:ext>
                      </a:extLst>
                    </p:cNvPr>
                    <p:cNvSpPr/>
                    <p:nvPr/>
                  </p:nvSpPr>
                  <p:spPr>
                    <a:xfrm>
                      <a:off x="5551642" y="1920817"/>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38100" cap="flat">
                      <a:solidFill>
                        <a:srgbClr val="FBD8BF"/>
                      </a:solidFill>
                      <a:prstDash val="solid"/>
                      <a:round/>
                    </a:ln>
                  </p:spPr>
                  <p:txBody>
                    <a:bodyPr rtlCol="0" anchor="ctr"/>
                    <a:lstStyle/>
                    <a:p>
                      <a:pPr defTabSz="914363">
                        <a:defRPr/>
                      </a:pPr>
                      <a:endParaRPr lang="en-US" sz="2300" kern="0" dirty="0">
                        <a:solidFill>
                          <a:schemeClr val="accent1"/>
                        </a:solidFill>
                        <a:latin typeface="Amazon Ember Display" panose="020F0603020204020204" pitchFamily="34" charset="0"/>
                      </a:endParaRPr>
                    </a:p>
                  </p:txBody>
                </p:sp>
                <p:sp>
                  <p:nvSpPr>
                    <p:cNvPr id="38" name="Freeform: Shape 213">
                      <a:extLst>
                        <a:ext uri="{FF2B5EF4-FFF2-40B4-BE49-F238E27FC236}">
                          <a16:creationId xmlns:a16="http://schemas.microsoft.com/office/drawing/2014/main" id="{DADD1D20-F03B-411D-A3B0-02EACC0D2D2D}"/>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38100" cap="flat">
                      <a:solidFill>
                        <a:srgbClr val="FBD8BF"/>
                      </a:solidFill>
                      <a:prstDash val="solid"/>
                      <a:round/>
                    </a:ln>
                  </p:spPr>
                  <p:txBody>
                    <a:bodyPr rtlCol="0" anchor="ctr"/>
                    <a:lstStyle/>
                    <a:p>
                      <a:pPr defTabSz="914363">
                        <a:defRPr/>
                      </a:pPr>
                      <a:endParaRPr lang="en-US" sz="2300" kern="0" dirty="0">
                        <a:solidFill>
                          <a:schemeClr val="accent1"/>
                        </a:solidFill>
                        <a:latin typeface="Amazon Ember Display" panose="020F0603020204020204" pitchFamily="34" charset="0"/>
                      </a:endParaRPr>
                    </a:p>
                  </p:txBody>
                </p:sp>
              </p:grpSp>
              <p:grpSp>
                <p:nvGrpSpPr>
                  <p:cNvPr id="31" name="Group 30">
                    <a:extLst>
                      <a:ext uri="{FF2B5EF4-FFF2-40B4-BE49-F238E27FC236}">
                        <a16:creationId xmlns:a16="http://schemas.microsoft.com/office/drawing/2014/main" id="{8F807071-B2D2-425C-AD55-F890CAD78C8C}"/>
                      </a:ext>
                    </a:extLst>
                  </p:cNvPr>
                  <p:cNvGrpSpPr/>
                  <p:nvPr/>
                </p:nvGrpSpPr>
                <p:grpSpPr>
                  <a:xfrm>
                    <a:off x="3636264" y="5016608"/>
                    <a:ext cx="341697" cy="359957"/>
                    <a:chOff x="7387525" y="1786750"/>
                    <a:chExt cx="517467" cy="456992"/>
                  </a:xfrm>
                </p:grpSpPr>
                <p:sp>
                  <p:nvSpPr>
                    <p:cNvPr id="32" name="Oval 31">
                      <a:extLst>
                        <a:ext uri="{FF2B5EF4-FFF2-40B4-BE49-F238E27FC236}">
                          <a16:creationId xmlns:a16="http://schemas.microsoft.com/office/drawing/2014/main" id="{6B420106-CB80-4E9B-887D-51611904BFBA}"/>
                        </a:ext>
                      </a:extLst>
                    </p:cNvPr>
                    <p:cNvSpPr/>
                    <p:nvPr/>
                  </p:nvSpPr>
                  <p:spPr>
                    <a:xfrm>
                      <a:off x="7387525" y="1786750"/>
                      <a:ext cx="517467" cy="456992"/>
                    </a:xfrm>
                    <a:prstGeom prst="ellipse">
                      <a:avLst/>
                    </a:prstGeom>
                    <a:solidFill>
                      <a:schemeClr val="bg2"/>
                    </a:solidFill>
                    <a:ln w="25400" cap="flat" cmpd="sng" algn="ctr">
                      <a:solidFill>
                        <a:srgbClr val="FBD8BF"/>
                      </a:solidFill>
                      <a:prstDash val="solid"/>
                    </a:ln>
                    <a:effectLst/>
                  </p:spPr>
                  <p:txBody>
                    <a:bodyPr rtlCol="0" anchor="ctr"/>
                    <a:lstStyle/>
                    <a:p>
                      <a:pPr algn="ctr" defTabSz="457153">
                        <a:defRPr/>
                      </a:pPr>
                      <a:endParaRPr lang="en-US" sz="2300" kern="0" dirty="0">
                        <a:latin typeface="Amazon Ember Display" panose="020F0603020204020204" pitchFamily="34" charset="0"/>
                      </a:endParaRPr>
                    </a:p>
                  </p:txBody>
                </p:sp>
                <p:sp>
                  <p:nvSpPr>
                    <p:cNvPr id="33" name="Arc 32">
                      <a:extLst>
                        <a:ext uri="{FF2B5EF4-FFF2-40B4-BE49-F238E27FC236}">
                          <a16:creationId xmlns:a16="http://schemas.microsoft.com/office/drawing/2014/main" id="{EB4636BF-DFC9-430F-9046-5DE88EE4987B}"/>
                        </a:ext>
                      </a:extLst>
                    </p:cNvPr>
                    <p:cNvSpPr/>
                    <p:nvPr/>
                  </p:nvSpPr>
                  <p:spPr>
                    <a:xfrm rot="17100000">
                      <a:off x="7516806" y="1868977"/>
                      <a:ext cx="257466" cy="303179"/>
                    </a:xfrm>
                    <a:prstGeom prst="arc">
                      <a:avLst>
                        <a:gd name="adj1" fmla="val 16771733"/>
                        <a:gd name="adj2" fmla="val 12525015"/>
                      </a:avLst>
                    </a:prstGeom>
                    <a:noFill/>
                    <a:ln w="25400" cap="flat" cmpd="sng" algn="ctr">
                      <a:solidFill>
                        <a:srgbClr val="FBD8BF"/>
                      </a:solidFill>
                      <a:prstDash val="solid"/>
                      <a:headEnd type="triangle"/>
                    </a:ln>
                    <a:effectLst/>
                  </p:spPr>
                  <p:txBody>
                    <a:bodyPr rtlCol="0" anchor="ctr"/>
                    <a:lstStyle/>
                    <a:p>
                      <a:pPr algn="ctr" defTabSz="457153">
                        <a:defRPr/>
                      </a:pPr>
                      <a:endParaRPr lang="en-US" sz="2300" kern="0" dirty="0">
                        <a:latin typeface="Amazon Ember Display" panose="020F0603020204020204" pitchFamily="34" charset="0"/>
                      </a:endParaRPr>
                    </a:p>
                  </p:txBody>
                </p:sp>
              </p:grpSp>
            </p:grpSp>
          </p:grpSp>
          <p:grpSp>
            <p:nvGrpSpPr>
              <p:cNvPr id="10" name="Group 9">
                <a:extLst>
                  <a:ext uri="{FF2B5EF4-FFF2-40B4-BE49-F238E27FC236}">
                    <a16:creationId xmlns:a16="http://schemas.microsoft.com/office/drawing/2014/main" id="{1F0B5D89-4899-4A2C-8B73-921A88965645}"/>
                  </a:ext>
                </a:extLst>
              </p:cNvPr>
              <p:cNvGrpSpPr/>
              <p:nvPr/>
            </p:nvGrpSpPr>
            <p:grpSpPr>
              <a:xfrm>
                <a:off x="715768" y="3081384"/>
                <a:ext cx="2011680" cy="1116299"/>
                <a:chOff x="715768" y="3081384"/>
                <a:chExt cx="2011680" cy="1116299"/>
              </a:xfrm>
            </p:grpSpPr>
            <p:sp>
              <p:nvSpPr>
                <p:cNvPr id="39" name="TextBox 38">
                  <a:extLst>
                    <a:ext uri="{FF2B5EF4-FFF2-40B4-BE49-F238E27FC236}">
                      <a16:creationId xmlns:a16="http://schemas.microsoft.com/office/drawing/2014/main" id="{7E95AAE1-7453-4C6D-9A58-4D7942DDF991}"/>
                    </a:ext>
                  </a:extLst>
                </p:cNvPr>
                <p:cNvSpPr txBox="1"/>
                <p:nvPr/>
              </p:nvSpPr>
              <p:spPr>
                <a:xfrm>
                  <a:off x="715768" y="3982239"/>
                  <a:ext cx="2011680" cy="215444"/>
                </a:xfrm>
                <a:prstGeom prst="rect">
                  <a:avLst/>
                </a:prstGeom>
                <a:noFill/>
              </p:spPr>
              <p:txBody>
                <a:bodyPr wrap="square" lIns="0" tIns="0" rIns="0" bIns="0" rtlCol="0">
                  <a:spAutoFit/>
                </a:bodyPr>
                <a:lstStyle/>
                <a:p>
                  <a:pPr algn="ctr" defTabSz="914363">
                    <a:defRPr/>
                  </a:pPr>
                  <a:r>
                    <a:rPr lang="en-US" sz="1400" dirty="0">
                      <a:ea typeface="Amazon Ember" panose="02000000000000000000" pitchFamily="2" charset="0"/>
                    </a:rPr>
                    <a:t>PITR recovery</a:t>
                  </a:r>
                </a:p>
              </p:txBody>
            </p:sp>
            <p:grpSp>
              <p:nvGrpSpPr>
                <p:cNvPr id="40" name="Group 39">
                  <a:extLst>
                    <a:ext uri="{FF2B5EF4-FFF2-40B4-BE49-F238E27FC236}">
                      <a16:creationId xmlns:a16="http://schemas.microsoft.com/office/drawing/2014/main" id="{8840FE7F-3055-496D-B89C-94DB2F06EE37}"/>
                    </a:ext>
                  </a:extLst>
                </p:cNvPr>
                <p:cNvGrpSpPr/>
                <p:nvPr/>
              </p:nvGrpSpPr>
              <p:grpSpPr>
                <a:xfrm>
                  <a:off x="1390733" y="3081384"/>
                  <a:ext cx="661751" cy="713232"/>
                  <a:chOff x="990598" y="4668347"/>
                  <a:chExt cx="661751" cy="696688"/>
                </a:xfrm>
              </p:grpSpPr>
              <p:grpSp>
                <p:nvGrpSpPr>
                  <p:cNvPr id="41" name="Graphic 122">
                    <a:extLst>
                      <a:ext uri="{FF2B5EF4-FFF2-40B4-BE49-F238E27FC236}">
                        <a16:creationId xmlns:a16="http://schemas.microsoft.com/office/drawing/2014/main" id="{F2112322-18BB-4CC3-BC62-D409892747D6}"/>
                      </a:ext>
                    </a:extLst>
                  </p:cNvPr>
                  <p:cNvGrpSpPr/>
                  <p:nvPr/>
                </p:nvGrpSpPr>
                <p:grpSpPr>
                  <a:xfrm>
                    <a:off x="990598" y="4668347"/>
                    <a:ext cx="437132" cy="626779"/>
                    <a:chOff x="5551642" y="1656583"/>
                    <a:chExt cx="341155" cy="421616"/>
                  </a:xfrm>
                </p:grpSpPr>
                <p:sp>
                  <p:nvSpPr>
                    <p:cNvPr id="45" name="Freeform: Shape 209">
                      <a:extLst>
                        <a:ext uri="{FF2B5EF4-FFF2-40B4-BE49-F238E27FC236}">
                          <a16:creationId xmlns:a16="http://schemas.microsoft.com/office/drawing/2014/main" id="{2E2542DE-776E-4104-BA6F-745E0C4E278D}"/>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2700" cap="flat">
                      <a:solidFill>
                        <a:schemeClr val="accent1"/>
                      </a:solidFill>
                      <a:prstDash val="solid"/>
                      <a:round/>
                    </a:ln>
                  </p:spPr>
                  <p:txBody>
                    <a:bodyPr rtlCol="0" anchor="ctr"/>
                    <a:lstStyle/>
                    <a:p>
                      <a:pPr defTabSz="914363">
                        <a:defRPr/>
                      </a:pPr>
                      <a:endParaRPr lang="en-US" sz="2300" kern="0" dirty="0">
                        <a:solidFill>
                          <a:schemeClr val="accent1"/>
                        </a:solidFill>
                        <a:latin typeface="Amazon Ember Display" panose="020F0603020204020204" pitchFamily="34" charset="0"/>
                      </a:endParaRPr>
                    </a:p>
                  </p:txBody>
                </p:sp>
                <p:sp>
                  <p:nvSpPr>
                    <p:cNvPr id="46" name="Freeform: Shape 210">
                      <a:extLst>
                        <a:ext uri="{FF2B5EF4-FFF2-40B4-BE49-F238E27FC236}">
                          <a16:creationId xmlns:a16="http://schemas.microsoft.com/office/drawing/2014/main" id="{EA12144A-49ED-4C30-825D-6C06A7DE2374}"/>
                        </a:ext>
                      </a:extLst>
                    </p:cNvPr>
                    <p:cNvSpPr/>
                    <p:nvPr/>
                  </p:nvSpPr>
                  <p:spPr>
                    <a:xfrm>
                      <a:off x="5551642" y="1656583"/>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38100" cap="flat">
                      <a:solidFill>
                        <a:srgbClr val="FBD8BF"/>
                      </a:solidFill>
                      <a:prstDash val="solid"/>
                      <a:round/>
                    </a:ln>
                  </p:spPr>
                  <p:txBody>
                    <a:bodyPr rtlCol="0" anchor="ctr"/>
                    <a:lstStyle/>
                    <a:p>
                      <a:pPr defTabSz="914363">
                        <a:defRPr/>
                      </a:pPr>
                      <a:endParaRPr lang="en-US" sz="2300" kern="0" dirty="0">
                        <a:solidFill>
                          <a:schemeClr val="accent1"/>
                        </a:solidFill>
                        <a:latin typeface="Amazon Ember Display" panose="020F0603020204020204" pitchFamily="34" charset="0"/>
                      </a:endParaRPr>
                    </a:p>
                  </p:txBody>
                </p:sp>
                <p:sp>
                  <p:nvSpPr>
                    <p:cNvPr id="47" name="Freeform: Shape 211">
                      <a:extLst>
                        <a:ext uri="{FF2B5EF4-FFF2-40B4-BE49-F238E27FC236}">
                          <a16:creationId xmlns:a16="http://schemas.microsoft.com/office/drawing/2014/main" id="{C6BEF7CB-761D-4AC5-966D-6EF9ECA2B4A4}"/>
                        </a:ext>
                      </a:extLst>
                    </p:cNvPr>
                    <p:cNvSpPr/>
                    <p:nvPr/>
                  </p:nvSpPr>
                  <p:spPr>
                    <a:xfrm>
                      <a:off x="5551642" y="1818471"/>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38100" cap="flat">
                      <a:solidFill>
                        <a:srgbClr val="FBD8BF"/>
                      </a:solidFill>
                      <a:prstDash val="solid"/>
                      <a:round/>
                    </a:ln>
                  </p:spPr>
                  <p:txBody>
                    <a:bodyPr rtlCol="0" anchor="ctr"/>
                    <a:lstStyle/>
                    <a:p>
                      <a:pPr defTabSz="914363">
                        <a:defRPr/>
                      </a:pPr>
                      <a:endParaRPr lang="en-US" sz="2300" kern="0" dirty="0">
                        <a:solidFill>
                          <a:schemeClr val="accent1"/>
                        </a:solidFill>
                        <a:latin typeface="Amazon Ember Display" panose="020F0603020204020204" pitchFamily="34" charset="0"/>
                      </a:endParaRPr>
                    </a:p>
                  </p:txBody>
                </p:sp>
                <p:sp>
                  <p:nvSpPr>
                    <p:cNvPr id="48" name="Freeform: Shape 212">
                      <a:extLst>
                        <a:ext uri="{FF2B5EF4-FFF2-40B4-BE49-F238E27FC236}">
                          <a16:creationId xmlns:a16="http://schemas.microsoft.com/office/drawing/2014/main" id="{D7876552-50DC-44FC-895D-F8545905143D}"/>
                        </a:ext>
                      </a:extLst>
                    </p:cNvPr>
                    <p:cNvSpPr/>
                    <p:nvPr/>
                  </p:nvSpPr>
                  <p:spPr>
                    <a:xfrm>
                      <a:off x="5551642" y="1920817"/>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38100" cap="flat">
                      <a:solidFill>
                        <a:srgbClr val="FBD8BF"/>
                      </a:solidFill>
                      <a:prstDash val="solid"/>
                      <a:round/>
                    </a:ln>
                  </p:spPr>
                  <p:txBody>
                    <a:bodyPr rtlCol="0" anchor="ctr"/>
                    <a:lstStyle/>
                    <a:p>
                      <a:pPr defTabSz="914363">
                        <a:defRPr/>
                      </a:pPr>
                      <a:endParaRPr lang="en-US" sz="2300" kern="0" dirty="0">
                        <a:solidFill>
                          <a:schemeClr val="accent1"/>
                        </a:solidFill>
                        <a:latin typeface="Amazon Ember Display" panose="020F0603020204020204" pitchFamily="34" charset="0"/>
                      </a:endParaRPr>
                    </a:p>
                  </p:txBody>
                </p:sp>
                <p:sp>
                  <p:nvSpPr>
                    <p:cNvPr id="49" name="Freeform: Shape 213">
                      <a:extLst>
                        <a:ext uri="{FF2B5EF4-FFF2-40B4-BE49-F238E27FC236}">
                          <a16:creationId xmlns:a16="http://schemas.microsoft.com/office/drawing/2014/main" id="{00FB6B2D-3199-439E-8F72-FFB6676CC843}"/>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38100" cap="flat">
                      <a:solidFill>
                        <a:srgbClr val="FBD8BF"/>
                      </a:solidFill>
                      <a:prstDash val="solid"/>
                      <a:round/>
                    </a:ln>
                  </p:spPr>
                  <p:txBody>
                    <a:bodyPr rtlCol="0" anchor="ctr"/>
                    <a:lstStyle/>
                    <a:p>
                      <a:pPr defTabSz="914363">
                        <a:defRPr/>
                      </a:pPr>
                      <a:endParaRPr lang="en-US" sz="2300" kern="0" dirty="0">
                        <a:solidFill>
                          <a:schemeClr val="accent1"/>
                        </a:solidFill>
                        <a:latin typeface="Amazon Ember Display" panose="020F0603020204020204" pitchFamily="34" charset="0"/>
                      </a:endParaRPr>
                    </a:p>
                  </p:txBody>
                </p:sp>
              </p:grpSp>
              <p:grpSp>
                <p:nvGrpSpPr>
                  <p:cNvPr id="42" name="Group 4">
                    <a:extLst>
                      <a:ext uri="{FF2B5EF4-FFF2-40B4-BE49-F238E27FC236}">
                        <a16:creationId xmlns:a16="http://schemas.microsoft.com/office/drawing/2014/main" id="{B656F955-D76B-4101-B8C7-C43CBEB24660}"/>
                      </a:ext>
                    </a:extLst>
                  </p:cNvPr>
                  <p:cNvGrpSpPr>
                    <a:grpSpLocks noChangeAspect="1"/>
                  </p:cNvGrpSpPr>
                  <p:nvPr/>
                </p:nvGrpSpPr>
                <p:grpSpPr bwMode="auto">
                  <a:xfrm>
                    <a:off x="1323371" y="5035021"/>
                    <a:ext cx="328978" cy="330014"/>
                    <a:chOff x="2780" y="1520"/>
                    <a:chExt cx="229" cy="198"/>
                  </a:xfrm>
                </p:grpSpPr>
                <p:sp>
                  <p:nvSpPr>
                    <p:cNvPr id="43" name="Oval 5">
                      <a:extLst>
                        <a:ext uri="{FF2B5EF4-FFF2-40B4-BE49-F238E27FC236}">
                          <a16:creationId xmlns:a16="http://schemas.microsoft.com/office/drawing/2014/main" id="{762CCBF5-E5CB-4584-B631-0B2E1293FD96}"/>
                        </a:ext>
                      </a:extLst>
                    </p:cNvPr>
                    <p:cNvSpPr>
                      <a:spLocks noChangeArrowheads="1"/>
                    </p:cNvSpPr>
                    <p:nvPr/>
                  </p:nvSpPr>
                  <p:spPr bwMode="auto">
                    <a:xfrm>
                      <a:off x="2780" y="1520"/>
                      <a:ext cx="229" cy="198"/>
                    </a:xfrm>
                    <a:prstGeom prst="ellipse">
                      <a:avLst/>
                    </a:prstGeom>
                    <a:solidFill>
                      <a:schemeClr val="bg2"/>
                    </a:solidFill>
                    <a:ln w="28575" cap="flat">
                      <a:solidFill>
                        <a:srgbClr val="FBD8BF"/>
                      </a:solidFill>
                      <a:prstDash val="solid"/>
                      <a:miter/>
                    </a:ln>
                  </p:spPr>
                  <p:txBody>
                    <a:bodyPr vert="horz" wrap="square" lIns="91440" tIns="45720" rIns="91440" bIns="45720" numCol="1" anchor="t" anchorCtr="0" compatLnSpc="1">
                      <a:prstTxWarp prst="textNoShape">
                        <a:avLst/>
                      </a:prstTxWarp>
                    </a:bodyPr>
                    <a:lstStyle/>
                    <a:p>
                      <a:pPr defTabSz="457153">
                        <a:defRPr/>
                      </a:pPr>
                      <a:endParaRPr lang="en-US" sz="2300" kern="0" dirty="0">
                        <a:latin typeface="Amazon Ember Display" panose="020F0603020204020204" pitchFamily="34" charset="0"/>
                      </a:endParaRPr>
                    </a:p>
                  </p:txBody>
                </p:sp>
                <p:sp>
                  <p:nvSpPr>
                    <p:cNvPr id="44" name="Freeform 6">
                      <a:extLst>
                        <a:ext uri="{FF2B5EF4-FFF2-40B4-BE49-F238E27FC236}">
                          <a16:creationId xmlns:a16="http://schemas.microsoft.com/office/drawing/2014/main" id="{E7AAF625-D930-4DA9-BBB6-C7615528D757}"/>
                        </a:ext>
                      </a:extLst>
                    </p:cNvPr>
                    <p:cNvSpPr>
                      <a:spLocks/>
                    </p:cNvSpPr>
                    <p:nvPr/>
                  </p:nvSpPr>
                  <p:spPr bwMode="auto">
                    <a:xfrm>
                      <a:off x="2890" y="1561"/>
                      <a:ext cx="34" cy="94"/>
                    </a:xfrm>
                    <a:custGeom>
                      <a:avLst/>
                      <a:gdLst>
                        <a:gd name="T0" fmla="*/ 0 w 34"/>
                        <a:gd name="T1" fmla="*/ 0 h 94"/>
                        <a:gd name="T2" fmla="*/ 0 w 34"/>
                        <a:gd name="T3" fmla="*/ 58 h 94"/>
                        <a:gd name="T4" fmla="*/ 34 w 34"/>
                        <a:gd name="T5" fmla="*/ 94 h 94"/>
                      </a:gdLst>
                      <a:ahLst/>
                      <a:cxnLst>
                        <a:cxn ang="0">
                          <a:pos x="T0" y="T1"/>
                        </a:cxn>
                        <a:cxn ang="0">
                          <a:pos x="T2" y="T3"/>
                        </a:cxn>
                        <a:cxn ang="0">
                          <a:pos x="T4" y="T5"/>
                        </a:cxn>
                      </a:cxnLst>
                      <a:rect l="0" t="0" r="r" b="b"/>
                      <a:pathLst>
                        <a:path w="34" h="94">
                          <a:moveTo>
                            <a:pt x="0" y="0"/>
                          </a:moveTo>
                          <a:lnTo>
                            <a:pt x="0" y="58"/>
                          </a:lnTo>
                          <a:lnTo>
                            <a:pt x="34" y="94"/>
                          </a:lnTo>
                        </a:path>
                      </a:pathLst>
                    </a:custGeom>
                    <a:noFill/>
                    <a:ln w="28575" cap="flat">
                      <a:solidFill>
                        <a:srgbClr val="FBD8BF"/>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53">
                        <a:defRPr/>
                      </a:pPr>
                      <a:endParaRPr lang="en-US" sz="2300" kern="0" dirty="0">
                        <a:solidFill>
                          <a:schemeClr val="bg2">
                            <a:lumMod val="20000"/>
                            <a:lumOff val="80000"/>
                          </a:schemeClr>
                        </a:solidFill>
                        <a:latin typeface="Amazon Ember Display" panose="020F0603020204020204" pitchFamily="34" charset="0"/>
                      </a:endParaRPr>
                    </a:p>
                  </p:txBody>
                </p:sp>
              </p:grpSp>
            </p:grpSp>
          </p:grpSp>
          <p:grpSp>
            <p:nvGrpSpPr>
              <p:cNvPr id="11" name="Group 10">
                <a:extLst>
                  <a:ext uri="{FF2B5EF4-FFF2-40B4-BE49-F238E27FC236}">
                    <a16:creationId xmlns:a16="http://schemas.microsoft.com/office/drawing/2014/main" id="{C58C0C6D-6304-49AC-A429-C34BC9E6D470}"/>
                  </a:ext>
                </a:extLst>
              </p:cNvPr>
              <p:cNvGrpSpPr/>
              <p:nvPr/>
            </p:nvGrpSpPr>
            <p:grpSpPr>
              <a:xfrm>
                <a:off x="715768" y="4659490"/>
                <a:ext cx="2011680" cy="1257830"/>
                <a:chOff x="715768" y="4659490"/>
                <a:chExt cx="2011680" cy="1257830"/>
              </a:xfrm>
            </p:grpSpPr>
            <p:sp>
              <p:nvSpPr>
                <p:cNvPr id="50" name="TextBox 49">
                  <a:extLst>
                    <a:ext uri="{FF2B5EF4-FFF2-40B4-BE49-F238E27FC236}">
                      <a16:creationId xmlns:a16="http://schemas.microsoft.com/office/drawing/2014/main" id="{156E9D7C-3E31-44FE-B107-79EBE1E937B6}"/>
                    </a:ext>
                  </a:extLst>
                </p:cNvPr>
                <p:cNvSpPr txBox="1"/>
                <p:nvPr/>
              </p:nvSpPr>
              <p:spPr>
                <a:xfrm>
                  <a:off x="715768" y="5478408"/>
                  <a:ext cx="2011680" cy="438912"/>
                </a:xfrm>
                <a:prstGeom prst="rect">
                  <a:avLst/>
                </a:prstGeom>
                <a:noFill/>
              </p:spPr>
              <p:txBody>
                <a:bodyPr wrap="square" lIns="0" tIns="0" rIns="0" bIns="0" rtlCol="0">
                  <a:spAutoFit/>
                </a:bodyPr>
                <a:lstStyle/>
                <a:p>
                  <a:pPr algn="ctr" defTabSz="914363">
                    <a:defRPr/>
                  </a:pPr>
                  <a:r>
                    <a:rPr lang="en-US" sz="1400" dirty="0">
                      <a:ea typeface="Amazon Ember" panose="02000000000000000000" pitchFamily="2" charset="0"/>
                    </a:rPr>
                    <a:t>SQL friendly </a:t>
                  </a:r>
                  <a:br>
                    <a:rPr lang="en-US" sz="1400" dirty="0">
                      <a:ea typeface="Amazon Ember" panose="02000000000000000000" pitchFamily="2" charset="0"/>
                    </a:rPr>
                  </a:br>
                  <a:r>
                    <a:rPr lang="en-US" sz="1400" dirty="0">
                      <a:ea typeface="Amazon Ember" panose="02000000000000000000" pitchFamily="2" charset="0"/>
                    </a:rPr>
                    <a:t>developer tools </a:t>
                  </a:r>
                </a:p>
              </p:txBody>
            </p:sp>
            <p:pic>
              <p:nvPicPr>
                <p:cNvPr id="51" name="Picture 50" descr="Icon&#10;&#10;Description automatically generated">
                  <a:extLst>
                    <a:ext uri="{FF2B5EF4-FFF2-40B4-BE49-F238E27FC236}">
                      <a16:creationId xmlns:a16="http://schemas.microsoft.com/office/drawing/2014/main" id="{07CCAAFB-35E0-47A7-BC0B-73882A9BC7B2}"/>
                    </a:ext>
                  </a:extLst>
                </p:cNvPr>
                <p:cNvPicPr>
                  <a:picLocks noChangeAspect="1"/>
                </p:cNvPicPr>
                <p:nvPr/>
              </p:nvPicPr>
              <p:blipFill rotWithShape="1">
                <a:blip r:embed="rId6">
                  <a:extLst>
                    <a:ext uri="{28A0092B-C50C-407E-A947-70E740481C1C}">
                      <a14:useLocalDpi xmlns:a14="http://schemas.microsoft.com/office/drawing/2010/main" val="0"/>
                    </a:ext>
                  </a:extLst>
                </a:blip>
                <a:srcRect t="20334" b="20805"/>
                <a:stretch/>
              </p:blipFill>
              <p:spPr>
                <a:xfrm>
                  <a:off x="1380478" y="4659490"/>
                  <a:ext cx="682261" cy="713232"/>
                </a:xfrm>
                <a:prstGeom prst="rect">
                  <a:avLst/>
                </a:prstGeom>
              </p:spPr>
            </p:pic>
          </p:grpSp>
          <p:grpSp>
            <p:nvGrpSpPr>
              <p:cNvPr id="8" name="Group 7">
                <a:extLst>
                  <a:ext uri="{FF2B5EF4-FFF2-40B4-BE49-F238E27FC236}">
                    <a16:creationId xmlns:a16="http://schemas.microsoft.com/office/drawing/2014/main" id="{19139F14-CCBD-4791-8689-1EC17BE71BD6}"/>
                  </a:ext>
                </a:extLst>
              </p:cNvPr>
              <p:cNvGrpSpPr/>
              <p:nvPr/>
            </p:nvGrpSpPr>
            <p:grpSpPr>
              <a:xfrm>
                <a:off x="3822943" y="1663486"/>
                <a:ext cx="2011680" cy="1130679"/>
                <a:chOff x="3822943" y="1663486"/>
                <a:chExt cx="2011680" cy="1130679"/>
              </a:xfrm>
            </p:grpSpPr>
            <p:sp>
              <p:nvSpPr>
                <p:cNvPr id="52" name="TextBox 51">
                  <a:extLst>
                    <a:ext uri="{FF2B5EF4-FFF2-40B4-BE49-F238E27FC236}">
                      <a16:creationId xmlns:a16="http://schemas.microsoft.com/office/drawing/2014/main" id="{F5179B82-404A-4161-AC52-049C889C3AD4}"/>
                    </a:ext>
                  </a:extLst>
                </p:cNvPr>
                <p:cNvSpPr txBox="1"/>
                <p:nvPr/>
              </p:nvSpPr>
              <p:spPr>
                <a:xfrm>
                  <a:off x="3822943" y="2574709"/>
                  <a:ext cx="2011680" cy="219456"/>
                </a:xfrm>
                <a:prstGeom prst="rect">
                  <a:avLst/>
                </a:prstGeom>
                <a:noFill/>
              </p:spPr>
              <p:txBody>
                <a:bodyPr wrap="square" lIns="0" tIns="0" rIns="0" bIns="0" rtlCol="0">
                  <a:spAutoFit/>
                </a:bodyPr>
                <a:lstStyle/>
                <a:p>
                  <a:pPr algn="ctr" defTabSz="914363">
                    <a:defRPr/>
                  </a:pPr>
                  <a:r>
                    <a:rPr lang="en-US" sz="1400" dirty="0">
                      <a:ea typeface="Amazon Ember" panose="02000000000000000000" pitchFamily="2" charset="0"/>
                    </a:rPr>
                    <a:t>Time To Live (TTL)</a:t>
                  </a:r>
                </a:p>
              </p:txBody>
            </p:sp>
            <p:grpSp>
              <p:nvGrpSpPr>
                <p:cNvPr id="53" name="Group 52">
                  <a:extLst>
                    <a:ext uri="{FF2B5EF4-FFF2-40B4-BE49-F238E27FC236}">
                      <a16:creationId xmlns:a16="http://schemas.microsoft.com/office/drawing/2014/main" id="{472EF6AD-2357-48C6-A310-EF2F8B028563}"/>
                    </a:ext>
                  </a:extLst>
                </p:cNvPr>
                <p:cNvGrpSpPr/>
                <p:nvPr/>
              </p:nvGrpSpPr>
              <p:grpSpPr>
                <a:xfrm>
                  <a:off x="4462410" y="1663486"/>
                  <a:ext cx="732746" cy="713232"/>
                  <a:chOff x="2270520" y="3655531"/>
                  <a:chExt cx="732746" cy="555255"/>
                </a:xfrm>
              </p:grpSpPr>
              <p:sp>
                <p:nvSpPr>
                  <p:cNvPr id="54" name="Rectangle 53">
                    <a:extLst>
                      <a:ext uri="{FF2B5EF4-FFF2-40B4-BE49-F238E27FC236}">
                        <a16:creationId xmlns:a16="http://schemas.microsoft.com/office/drawing/2014/main" id="{9AFB1487-2852-4ECC-8891-E1CDFD755B70}"/>
                      </a:ext>
                    </a:extLst>
                  </p:cNvPr>
                  <p:cNvSpPr/>
                  <p:nvPr/>
                </p:nvSpPr>
                <p:spPr>
                  <a:xfrm>
                    <a:off x="2270520" y="3655531"/>
                    <a:ext cx="457610" cy="417599"/>
                  </a:xfrm>
                  <a:prstGeom prst="rect">
                    <a:avLst/>
                  </a:prstGeom>
                  <a:noFill/>
                  <a:ln w="28575" cap="flat" cmpd="sng" algn="ctr">
                    <a:solidFill>
                      <a:srgbClr val="FBD8BF"/>
                    </a:solidFill>
                    <a:prstDash val="solid"/>
                    <a:miter/>
                  </a:ln>
                  <a:effectLst/>
                </p:spPr>
                <p:txBody>
                  <a:bodyPr rtlCol="0" anchor="ctr"/>
                  <a:lstStyle/>
                  <a:p>
                    <a:pPr algn="ctr" defTabSz="457153">
                      <a:defRPr/>
                    </a:pPr>
                    <a:endParaRPr lang="en-US" sz="2300" kern="0" dirty="0">
                      <a:latin typeface="Amazon Ember Display" panose="020F0603020204020204" pitchFamily="34" charset="0"/>
                    </a:endParaRPr>
                  </a:p>
                </p:txBody>
              </p:sp>
              <p:cxnSp>
                <p:nvCxnSpPr>
                  <p:cNvPr id="55" name="Straight Arrow Connector 54">
                    <a:extLst>
                      <a:ext uri="{FF2B5EF4-FFF2-40B4-BE49-F238E27FC236}">
                        <a16:creationId xmlns:a16="http://schemas.microsoft.com/office/drawing/2014/main" id="{7141BC7C-A3B1-450E-81A2-4264D0BB83F8}"/>
                      </a:ext>
                    </a:extLst>
                  </p:cNvPr>
                  <p:cNvCxnSpPr>
                    <a:cxnSpLocks/>
                  </p:cNvCxnSpPr>
                  <p:nvPr/>
                </p:nvCxnSpPr>
                <p:spPr>
                  <a:xfrm>
                    <a:off x="2270520" y="4210657"/>
                    <a:ext cx="433848" cy="0"/>
                  </a:xfrm>
                  <a:prstGeom prst="straightConnector1">
                    <a:avLst/>
                  </a:prstGeom>
                  <a:noFill/>
                  <a:ln w="25400" cap="flat" cmpd="sng" algn="ctr">
                    <a:solidFill>
                      <a:srgbClr val="FBD8BF"/>
                    </a:solidFill>
                    <a:prstDash val="solid"/>
                    <a:tailEnd type="triangle" w="lg" len="med"/>
                  </a:ln>
                  <a:effectLst/>
                </p:spPr>
              </p:cxnSp>
              <p:grpSp>
                <p:nvGrpSpPr>
                  <p:cNvPr id="56" name="Group 4">
                    <a:extLst>
                      <a:ext uri="{FF2B5EF4-FFF2-40B4-BE49-F238E27FC236}">
                        <a16:creationId xmlns:a16="http://schemas.microsoft.com/office/drawing/2014/main" id="{F4BFA7F6-7FB1-4C9D-93D0-9DBAC903F5F1}"/>
                      </a:ext>
                    </a:extLst>
                  </p:cNvPr>
                  <p:cNvGrpSpPr>
                    <a:grpSpLocks noChangeAspect="1"/>
                  </p:cNvGrpSpPr>
                  <p:nvPr/>
                </p:nvGrpSpPr>
                <p:grpSpPr bwMode="auto">
                  <a:xfrm>
                    <a:off x="2674288" y="3880772"/>
                    <a:ext cx="328978" cy="330014"/>
                    <a:chOff x="2780" y="1520"/>
                    <a:chExt cx="229" cy="198"/>
                  </a:xfrm>
                </p:grpSpPr>
                <p:sp>
                  <p:nvSpPr>
                    <p:cNvPr id="62" name="Oval 5">
                      <a:extLst>
                        <a:ext uri="{FF2B5EF4-FFF2-40B4-BE49-F238E27FC236}">
                          <a16:creationId xmlns:a16="http://schemas.microsoft.com/office/drawing/2014/main" id="{4E7F1763-2D3B-4CF9-99D8-F0B9BABF51BC}"/>
                        </a:ext>
                      </a:extLst>
                    </p:cNvPr>
                    <p:cNvSpPr>
                      <a:spLocks noChangeArrowheads="1"/>
                    </p:cNvSpPr>
                    <p:nvPr/>
                  </p:nvSpPr>
                  <p:spPr bwMode="auto">
                    <a:xfrm>
                      <a:off x="2780" y="1520"/>
                      <a:ext cx="229" cy="198"/>
                    </a:xfrm>
                    <a:prstGeom prst="ellipse">
                      <a:avLst/>
                    </a:prstGeom>
                    <a:solidFill>
                      <a:schemeClr val="bg2"/>
                    </a:solidFill>
                    <a:ln w="28575" cap="flat">
                      <a:solidFill>
                        <a:srgbClr val="FBD8BF"/>
                      </a:solidFill>
                      <a:prstDash val="solid"/>
                      <a:miter/>
                    </a:ln>
                  </p:spPr>
                  <p:txBody>
                    <a:bodyPr vert="horz" wrap="square" lIns="91440" tIns="45720" rIns="91440" bIns="45720" numCol="1" anchor="t" anchorCtr="0" compatLnSpc="1">
                      <a:prstTxWarp prst="textNoShape">
                        <a:avLst/>
                      </a:prstTxWarp>
                    </a:bodyPr>
                    <a:lstStyle/>
                    <a:p>
                      <a:pPr defTabSz="457153">
                        <a:defRPr/>
                      </a:pPr>
                      <a:endParaRPr lang="en-US" sz="2300" kern="0" dirty="0">
                        <a:latin typeface="Amazon Ember Display" panose="020F0603020204020204" pitchFamily="34" charset="0"/>
                      </a:endParaRPr>
                    </a:p>
                  </p:txBody>
                </p:sp>
                <p:sp>
                  <p:nvSpPr>
                    <p:cNvPr id="63" name="Freeform 6">
                      <a:extLst>
                        <a:ext uri="{FF2B5EF4-FFF2-40B4-BE49-F238E27FC236}">
                          <a16:creationId xmlns:a16="http://schemas.microsoft.com/office/drawing/2014/main" id="{9F127221-19E0-42D3-8DF3-621B716251D8}"/>
                        </a:ext>
                      </a:extLst>
                    </p:cNvPr>
                    <p:cNvSpPr>
                      <a:spLocks/>
                    </p:cNvSpPr>
                    <p:nvPr/>
                  </p:nvSpPr>
                  <p:spPr bwMode="auto">
                    <a:xfrm>
                      <a:off x="2890" y="1561"/>
                      <a:ext cx="34" cy="94"/>
                    </a:xfrm>
                    <a:custGeom>
                      <a:avLst/>
                      <a:gdLst>
                        <a:gd name="T0" fmla="*/ 0 w 34"/>
                        <a:gd name="T1" fmla="*/ 0 h 94"/>
                        <a:gd name="T2" fmla="*/ 0 w 34"/>
                        <a:gd name="T3" fmla="*/ 58 h 94"/>
                        <a:gd name="T4" fmla="*/ 34 w 34"/>
                        <a:gd name="T5" fmla="*/ 94 h 94"/>
                      </a:gdLst>
                      <a:ahLst/>
                      <a:cxnLst>
                        <a:cxn ang="0">
                          <a:pos x="T0" y="T1"/>
                        </a:cxn>
                        <a:cxn ang="0">
                          <a:pos x="T2" y="T3"/>
                        </a:cxn>
                        <a:cxn ang="0">
                          <a:pos x="T4" y="T5"/>
                        </a:cxn>
                      </a:cxnLst>
                      <a:rect l="0" t="0" r="r" b="b"/>
                      <a:pathLst>
                        <a:path w="34" h="94">
                          <a:moveTo>
                            <a:pt x="0" y="0"/>
                          </a:moveTo>
                          <a:lnTo>
                            <a:pt x="0" y="58"/>
                          </a:lnTo>
                          <a:lnTo>
                            <a:pt x="34" y="94"/>
                          </a:lnTo>
                        </a:path>
                      </a:pathLst>
                    </a:custGeom>
                    <a:noFill/>
                    <a:ln w="28575" cap="flat">
                      <a:solidFill>
                        <a:srgbClr val="FBD8BF"/>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53">
                        <a:defRPr/>
                      </a:pPr>
                      <a:endParaRPr lang="en-US" sz="2300" kern="0" dirty="0">
                        <a:solidFill>
                          <a:schemeClr val="bg2">
                            <a:lumMod val="20000"/>
                            <a:lumOff val="80000"/>
                          </a:schemeClr>
                        </a:solidFill>
                        <a:latin typeface="Amazon Ember Display" panose="020F0603020204020204" pitchFamily="34" charset="0"/>
                      </a:endParaRPr>
                    </a:p>
                  </p:txBody>
                </p:sp>
              </p:grpSp>
              <p:grpSp>
                <p:nvGrpSpPr>
                  <p:cNvPr id="57" name="Group 56">
                    <a:extLst>
                      <a:ext uri="{FF2B5EF4-FFF2-40B4-BE49-F238E27FC236}">
                        <a16:creationId xmlns:a16="http://schemas.microsoft.com/office/drawing/2014/main" id="{D476F64C-5095-48A8-8353-46D98874E827}"/>
                      </a:ext>
                    </a:extLst>
                  </p:cNvPr>
                  <p:cNvGrpSpPr/>
                  <p:nvPr/>
                </p:nvGrpSpPr>
                <p:grpSpPr>
                  <a:xfrm>
                    <a:off x="2313619" y="3725016"/>
                    <a:ext cx="349089" cy="227243"/>
                    <a:chOff x="-542926" y="2995122"/>
                    <a:chExt cx="542926" cy="256951"/>
                  </a:xfrm>
                </p:grpSpPr>
                <p:cxnSp>
                  <p:nvCxnSpPr>
                    <p:cNvPr id="58" name="Straight Arrow Connector 57">
                      <a:extLst>
                        <a:ext uri="{FF2B5EF4-FFF2-40B4-BE49-F238E27FC236}">
                          <a16:creationId xmlns:a16="http://schemas.microsoft.com/office/drawing/2014/main" id="{41AD8E91-2E8E-4C41-9142-F920DF3CC664}"/>
                        </a:ext>
                      </a:extLst>
                    </p:cNvPr>
                    <p:cNvCxnSpPr>
                      <a:cxnSpLocks/>
                    </p:cNvCxnSpPr>
                    <p:nvPr/>
                  </p:nvCxnSpPr>
                  <p:spPr>
                    <a:xfrm>
                      <a:off x="-542925" y="2995122"/>
                      <a:ext cx="364331" cy="0"/>
                    </a:xfrm>
                    <a:prstGeom prst="straightConnector1">
                      <a:avLst/>
                    </a:prstGeom>
                    <a:noFill/>
                    <a:ln w="25400" cap="flat" cmpd="sng" algn="ctr">
                      <a:solidFill>
                        <a:srgbClr val="FBD8BF"/>
                      </a:solidFill>
                      <a:prstDash val="solid"/>
                      <a:tailEnd type="none" w="lg" len="med"/>
                    </a:ln>
                    <a:effectLst/>
                  </p:spPr>
                </p:cxnSp>
                <p:cxnSp>
                  <p:nvCxnSpPr>
                    <p:cNvPr id="59" name="Straight Arrow Connector 58">
                      <a:extLst>
                        <a:ext uri="{FF2B5EF4-FFF2-40B4-BE49-F238E27FC236}">
                          <a16:creationId xmlns:a16="http://schemas.microsoft.com/office/drawing/2014/main" id="{285C5E70-9C0B-4919-8382-B6610858965E}"/>
                        </a:ext>
                      </a:extLst>
                    </p:cNvPr>
                    <p:cNvCxnSpPr>
                      <a:cxnSpLocks/>
                    </p:cNvCxnSpPr>
                    <p:nvPr/>
                  </p:nvCxnSpPr>
                  <p:spPr>
                    <a:xfrm>
                      <a:off x="-542925" y="3083228"/>
                      <a:ext cx="542925" cy="0"/>
                    </a:xfrm>
                    <a:prstGeom prst="straightConnector1">
                      <a:avLst/>
                    </a:prstGeom>
                    <a:noFill/>
                    <a:ln w="25400" cap="flat" cmpd="sng" algn="ctr">
                      <a:solidFill>
                        <a:srgbClr val="FBD8BF"/>
                      </a:solidFill>
                      <a:prstDash val="solid"/>
                      <a:tailEnd type="none" w="lg" len="med"/>
                    </a:ln>
                    <a:effectLst/>
                  </p:spPr>
                </p:cxnSp>
                <p:cxnSp>
                  <p:nvCxnSpPr>
                    <p:cNvPr id="60" name="Straight Arrow Connector 59">
                      <a:extLst>
                        <a:ext uri="{FF2B5EF4-FFF2-40B4-BE49-F238E27FC236}">
                          <a16:creationId xmlns:a16="http://schemas.microsoft.com/office/drawing/2014/main" id="{7D6332D4-0600-4401-8939-B7556D6E9647}"/>
                        </a:ext>
                      </a:extLst>
                    </p:cNvPr>
                    <p:cNvCxnSpPr>
                      <a:cxnSpLocks/>
                    </p:cNvCxnSpPr>
                    <p:nvPr/>
                  </p:nvCxnSpPr>
                  <p:spPr>
                    <a:xfrm>
                      <a:off x="-542926" y="3171240"/>
                      <a:ext cx="542925" cy="0"/>
                    </a:xfrm>
                    <a:prstGeom prst="straightConnector1">
                      <a:avLst/>
                    </a:prstGeom>
                    <a:noFill/>
                    <a:ln w="25400" cap="flat" cmpd="sng" algn="ctr">
                      <a:solidFill>
                        <a:srgbClr val="FBD8BF"/>
                      </a:solidFill>
                      <a:prstDash val="solid"/>
                      <a:tailEnd type="none" w="lg" len="med"/>
                    </a:ln>
                    <a:effectLst/>
                  </p:spPr>
                </p:cxnSp>
                <p:cxnSp>
                  <p:nvCxnSpPr>
                    <p:cNvPr id="61" name="Straight Arrow Connector 60">
                      <a:extLst>
                        <a:ext uri="{FF2B5EF4-FFF2-40B4-BE49-F238E27FC236}">
                          <a16:creationId xmlns:a16="http://schemas.microsoft.com/office/drawing/2014/main" id="{1962D4AC-0630-4AED-A24F-11AE49451475}"/>
                        </a:ext>
                      </a:extLst>
                    </p:cNvPr>
                    <p:cNvCxnSpPr>
                      <a:cxnSpLocks/>
                    </p:cNvCxnSpPr>
                    <p:nvPr/>
                  </p:nvCxnSpPr>
                  <p:spPr>
                    <a:xfrm>
                      <a:off x="-535784" y="3252073"/>
                      <a:ext cx="357190" cy="0"/>
                    </a:xfrm>
                    <a:prstGeom prst="straightConnector1">
                      <a:avLst/>
                    </a:prstGeom>
                    <a:noFill/>
                    <a:ln w="25400" cap="flat" cmpd="sng" algn="ctr">
                      <a:solidFill>
                        <a:srgbClr val="FBD8BF"/>
                      </a:solidFill>
                      <a:prstDash val="solid"/>
                      <a:tailEnd type="none" w="lg" len="med"/>
                    </a:ln>
                    <a:effectLst/>
                  </p:spPr>
                </p:cxnSp>
              </p:grpSp>
            </p:grpSp>
          </p:grpSp>
          <p:grpSp>
            <p:nvGrpSpPr>
              <p:cNvPr id="9" name="Group 8">
                <a:extLst>
                  <a:ext uri="{FF2B5EF4-FFF2-40B4-BE49-F238E27FC236}">
                    <a16:creationId xmlns:a16="http://schemas.microsoft.com/office/drawing/2014/main" id="{D484CE2D-4955-460E-9533-9315A4EDB484}"/>
                  </a:ext>
                </a:extLst>
              </p:cNvPr>
              <p:cNvGrpSpPr/>
              <p:nvPr/>
            </p:nvGrpSpPr>
            <p:grpSpPr>
              <a:xfrm>
                <a:off x="3822943" y="3081384"/>
                <a:ext cx="2011680" cy="1120311"/>
                <a:chOff x="3822943" y="3081384"/>
                <a:chExt cx="2011680" cy="1120311"/>
              </a:xfrm>
            </p:grpSpPr>
            <p:sp>
              <p:nvSpPr>
                <p:cNvPr id="64" name="TextBox 63">
                  <a:extLst>
                    <a:ext uri="{FF2B5EF4-FFF2-40B4-BE49-F238E27FC236}">
                      <a16:creationId xmlns:a16="http://schemas.microsoft.com/office/drawing/2014/main" id="{5034D40C-6358-4335-806B-28D0E91B88BB}"/>
                    </a:ext>
                  </a:extLst>
                </p:cNvPr>
                <p:cNvSpPr txBox="1"/>
                <p:nvPr/>
              </p:nvSpPr>
              <p:spPr>
                <a:xfrm>
                  <a:off x="3822943" y="3982239"/>
                  <a:ext cx="2011680" cy="219456"/>
                </a:xfrm>
                <a:prstGeom prst="rect">
                  <a:avLst/>
                </a:prstGeom>
                <a:noFill/>
              </p:spPr>
              <p:txBody>
                <a:bodyPr wrap="square" lIns="0" tIns="0" rIns="0" bIns="0" rtlCol="0">
                  <a:spAutoFit/>
                </a:bodyPr>
                <a:lstStyle/>
                <a:p>
                  <a:pPr algn="ctr"/>
                  <a:r>
                    <a:rPr lang="en-US" sz="1400" dirty="0"/>
                    <a:t>In-memory performance</a:t>
                  </a:r>
                </a:p>
              </p:txBody>
            </p:sp>
            <p:pic>
              <p:nvPicPr>
                <p:cNvPr id="65" name="Graphic 64">
                  <a:extLst>
                    <a:ext uri="{FF2B5EF4-FFF2-40B4-BE49-F238E27FC236}">
                      <a16:creationId xmlns:a16="http://schemas.microsoft.com/office/drawing/2014/main" id="{452203FE-A9C6-4F7C-A641-21499C544B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21411" y="3081384"/>
                  <a:ext cx="614745" cy="713232"/>
                </a:xfrm>
                <a:prstGeom prst="rect">
                  <a:avLst/>
                </a:prstGeom>
              </p:spPr>
            </p:pic>
          </p:grpSp>
          <p:grpSp>
            <p:nvGrpSpPr>
              <p:cNvPr id="12" name="Group 11">
                <a:extLst>
                  <a:ext uri="{FF2B5EF4-FFF2-40B4-BE49-F238E27FC236}">
                    <a16:creationId xmlns:a16="http://schemas.microsoft.com/office/drawing/2014/main" id="{8DE273FD-21E2-4AEA-B898-B2F341788F59}"/>
                  </a:ext>
                </a:extLst>
              </p:cNvPr>
              <p:cNvGrpSpPr/>
              <p:nvPr/>
            </p:nvGrpSpPr>
            <p:grpSpPr>
              <a:xfrm>
                <a:off x="3822943" y="4659490"/>
                <a:ext cx="2011680" cy="1034362"/>
                <a:chOff x="3822943" y="4659490"/>
                <a:chExt cx="2011680" cy="1034362"/>
              </a:xfrm>
            </p:grpSpPr>
            <p:pic>
              <p:nvPicPr>
                <p:cNvPr id="18" name="Picture 17">
                  <a:extLst>
                    <a:ext uri="{FF2B5EF4-FFF2-40B4-BE49-F238E27FC236}">
                      <a16:creationId xmlns:a16="http://schemas.microsoft.com/office/drawing/2014/main" id="{2E1CCDB6-6E29-4999-9DED-BCC8C02A5866}"/>
                    </a:ext>
                  </a:extLst>
                </p:cNvPr>
                <p:cNvPicPr>
                  <a:picLocks noChangeAspect="1"/>
                </p:cNvPicPr>
                <p:nvPr/>
              </p:nvPicPr>
              <p:blipFill rotWithShape="1">
                <a:blip r:embed="rId9"/>
                <a:srcRect l="23492" t="11469" r="37655" b="41158"/>
                <a:stretch/>
              </p:blipFill>
              <p:spPr>
                <a:xfrm>
                  <a:off x="4501604" y="4659490"/>
                  <a:ext cx="654359" cy="713232"/>
                </a:xfrm>
                <a:prstGeom prst="rect">
                  <a:avLst/>
                </a:prstGeom>
              </p:spPr>
            </p:pic>
            <p:sp>
              <p:nvSpPr>
                <p:cNvPr id="66" name="TextBox 65">
                  <a:extLst>
                    <a:ext uri="{FF2B5EF4-FFF2-40B4-BE49-F238E27FC236}">
                      <a16:creationId xmlns:a16="http://schemas.microsoft.com/office/drawing/2014/main" id="{D7E1FA01-1A71-419E-B442-8163D3F490AE}"/>
                    </a:ext>
                  </a:extLst>
                </p:cNvPr>
                <p:cNvSpPr txBox="1"/>
                <p:nvPr/>
              </p:nvSpPr>
              <p:spPr>
                <a:xfrm>
                  <a:off x="3822943" y="5478408"/>
                  <a:ext cx="2011680" cy="215444"/>
                </a:xfrm>
                <a:prstGeom prst="rect">
                  <a:avLst/>
                </a:prstGeom>
                <a:noFill/>
              </p:spPr>
              <p:txBody>
                <a:bodyPr wrap="square" lIns="0" tIns="0" rIns="0" bIns="0" rtlCol="0">
                  <a:spAutoFit/>
                </a:bodyPr>
                <a:lstStyle/>
                <a:p>
                  <a:pPr algn="ctr" defTabSz="914363">
                    <a:defRPr/>
                  </a:pPr>
                  <a:r>
                    <a:rPr lang="en-US" sz="1400" dirty="0">
                      <a:ea typeface="Amazon Ember" panose="02000000000000000000" pitchFamily="2" charset="0"/>
                    </a:rPr>
                    <a:t>ACID transactions</a:t>
                  </a:r>
                </a:p>
              </p:txBody>
            </p:sp>
          </p:grpSp>
        </p:grpSp>
      </p:grpSp>
      <p:sp>
        <p:nvSpPr>
          <p:cNvPr id="69" name="Title 68">
            <a:extLst>
              <a:ext uri="{FF2B5EF4-FFF2-40B4-BE49-F238E27FC236}">
                <a16:creationId xmlns:a16="http://schemas.microsoft.com/office/drawing/2014/main" id="{B660449E-32F8-4AB3-BD03-818049652B75}"/>
              </a:ext>
            </a:extLst>
          </p:cNvPr>
          <p:cNvSpPr>
            <a:spLocks noGrp="1"/>
          </p:cNvSpPr>
          <p:nvPr>
            <p:ph type="title"/>
          </p:nvPr>
        </p:nvSpPr>
        <p:spPr/>
        <p:txBody>
          <a:bodyPr/>
          <a:lstStyle/>
          <a:p>
            <a:r>
              <a:rPr lang="en-US" dirty="0"/>
              <a:t>Amazon DynamoDB Features</a:t>
            </a:r>
          </a:p>
        </p:txBody>
      </p:sp>
    </p:spTree>
    <p:extLst>
      <p:ext uri="{BB962C8B-B14F-4D97-AF65-F5344CB8AC3E}">
        <p14:creationId xmlns:p14="http://schemas.microsoft.com/office/powerpoint/2010/main" val="415611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ABBBD0-CE27-4A4C-957A-6A2F5A4C0090}"/>
              </a:ext>
            </a:extLst>
          </p:cNvPr>
          <p:cNvSpPr>
            <a:spLocks noGrp="1"/>
          </p:cNvSpPr>
          <p:nvPr>
            <p:ph type="title"/>
          </p:nvPr>
        </p:nvSpPr>
        <p:spPr/>
        <p:txBody>
          <a:bodyPr/>
          <a:lstStyle/>
          <a:p>
            <a:r>
              <a:rPr lang="en-US" dirty="0"/>
              <a:t>Deep Dive: Global tables multi-Region replication</a:t>
            </a:r>
          </a:p>
        </p:txBody>
      </p:sp>
      <p:grpSp>
        <p:nvGrpSpPr>
          <p:cNvPr id="20" name="Group 19">
            <a:extLst>
              <a:ext uri="{FF2B5EF4-FFF2-40B4-BE49-F238E27FC236}">
                <a16:creationId xmlns:a16="http://schemas.microsoft.com/office/drawing/2014/main" id="{B67448BD-FD40-4D1E-A14A-231627E1B5D8}"/>
              </a:ext>
            </a:extLst>
          </p:cNvPr>
          <p:cNvGrpSpPr/>
          <p:nvPr/>
        </p:nvGrpSpPr>
        <p:grpSpPr>
          <a:xfrm>
            <a:off x="551518" y="1884352"/>
            <a:ext cx="5899936" cy="3572836"/>
            <a:chOff x="551518" y="1951280"/>
            <a:chExt cx="5899936" cy="3572836"/>
          </a:xfrm>
        </p:grpSpPr>
        <p:pic>
          <p:nvPicPr>
            <p:cNvPr id="23" name="Picture 22">
              <a:extLst>
                <a:ext uri="{FF2B5EF4-FFF2-40B4-BE49-F238E27FC236}">
                  <a16:creationId xmlns:a16="http://schemas.microsoft.com/office/drawing/2014/main" id="{E61EB66D-956F-42F6-BCB0-082D6158572B}"/>
                </a:ext>
              </a:extLst>
            </p:cNvPr>
            <p:cNvPicPr>
              <a:picLocks noChangeAspect="1"/>
            </p:cNvPicPr>
            <p:nvPr/>
          </p:nvPicPr>
          <p:blipFill rotWithShape="1">
            <a:blip r:embed="rId3">
              <a:alphaModFix amt="29000"/>
            </a:blip>
            <a:srcRect l="3099"/>
            <a:stretch/>
          </p:blipFill>
          <p:spPr>
            <a:xfrm>
              <a:off x="551518" y="1951280"/>
              <a:ext cx="5899936" cy="3572836"/>
            </a:xfrm>
            <a:prstGeom prst="rect">
              <a:avLst/>
            </a:prstGeom>
            <a:noFill/>
          </p:spPr>
        </p:pic>
        <p:cxnSp>
          <p:nvCxnSpPr>
            <p:cNvPr id="24" name="Straight Connector 23">
              <a:extLst>
                <a:ext uri="{FF2B5EF4-FFF2-40B4-BE49-F238E27FC236}">
                  <a16:creationId xmlns:a16="http://schemas.microsoft.com/office/drawing/2014/main" id="{14F046B3-2A90-4225-BE42-D654EE18B5AC}"/>
                </a:ext>
              </a:extLst>
            </p:cNvPr>
            <p:cNvCxnSpPr/>
            <p:nvPr/>
          </p:nvCxnSpPr>
          <p:spPr>
            <a:xfrm flipV="1">
              <a:off x="1067879" y="3291493"/>
              <a:ext cx="779411" cy="121004"/>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343BEA0B-FAE7-481B-A09A-5499F3469834}"/>
                </a:ext>
              </a:extLst>
            </p:cNvPr>
            <p:cNvCxnSpPr>
              <a:cxnSpLocks/>
            </p:cNvCxnSpPr>
            <p:nvPr/>
          </p:nvCxnSpPr>
          <p:spPr>
            <a:xfrm>
              <a:off x="1073012" y="3486883"/>
              <a:ext cx="1319898" cy="1221595"/>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7C081BAB-CC3C-496D-BDB7-1E4EA5E8066A}"/>
                </a:ext>
              </a:extLst>
            </p:cNvPr>
            <p:cNvCxnSpPr>
              <a:cxnSpLocks/>
            </p:cNvCxnSpPr>
            <p:nvPr/>
          </p:nvCxnSpPr>
          <p:spPr>
            <a:xfrm>
              <a:off x="1116802" y="3471936"/>
              <a:ext cx="2954782" cy="390382"/>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5FB66C42-F4AC-48FB-A20B-CB7D0A6627CA}"/>
                </a:ext>
              </a:extLst>
            </p:cNvPr>
            <p:cNvCxnSpPr>
              <a:cxnSpLocks/>
            </p:cNvCxnSpPr>
            <p:nvPr/>
          </p:nvCxnSpPr>
          <p:spPr>
            <a:xfrm>
              <a:off x="3362163" y="3261973"/>
              <a:ext cx="723067" cy="545753"/>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D0D191EA-B816-40C9-BABE-5BF5035DCD29}"/>
                </a:ext>
              </a:extLst>
            </p:cNvPr>
            <p:cNvCxnSpPr>
              <a:cxnSpLocks/>
            </p:cNvCxnSpPr>
            <p:nvPr/>
          </p:nvCxnSpPr>
          <p:spPr>
            <a:xfrm>
              <a:off x="3662386" y="3131703"/>
              <a:ext cx="472887" cy="621433"/>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C05FE747-DC29-4077-818E-ED77782391AC}"/>
                </a:ext>
              </a:extLst>
            </p:cNvPr>
            <p:cNvCxnSpPr/>
            <p:nvPr/>
          </p:nvCxnSpPr>
          <p:spPr>
            <a:xfrm>
              <a:off x="3712444" y="3053046"/>
              <a:ext cx="1582836" cy="366895"/>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414D7199-9B7A-40F7-9BF2-A7EA69C589C2}"/>
                </a:ext>
              </a:extLst>
            </p:cNvPr>
            <p:cNvCxnSpPr>
              <a:cxnSpLocks/>
            </p:cNvCxnSpPr>
            <p:nvPr/>
          </p:nvCxnSpPr>
          <p:spPr>
            <a:xfrm flipV="1">
              <a:off x="2142030" y="3175379"/>
              <a:ext cx="1001505" cy="116825"/>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8A99E9AF-1F31-4C2B-93BD-56D7B1696A58}"/>
                </a:ext>
              </a:extLst>
            </p:cNvPr>
            <p:cNvCxnSpPr>
              <a:cxnSpLocks/>
            </p:cNvCxnSpPr>
            <p:nvPr/>
          </p:nvCxnSpPr>
          <p:spPr>
            <a:xfrm flipV="1">
              <a:off x="2497541" y="4094329"/>
              <a:ext cx="2119952" cy="641447"/>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7C5C6733-5C24-46E4-8FA1-55F56A1FA3A8}"/>
                </a:ext>
              </a:extLst>
            </p:cNvPr>
            <p:cNvCxnSpPr>
              <a:cxnSpLocks/>
            </p:cNvCxnSpPr>
            <p:nvPr/>
          </p:nvCxnSpPr>
          <p:spPr>
            <a:xfrm>
              <a:off x="3712443" y="3085927"/>
              <a:ext cx="936895" cy="885572"/>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39" name="Straight Connector 38">
              <a:extLst>
                <a:ext uri="{FF2B5EF4-FFF2-40B4-BE49-F238E27FC236}">
                  <a16:creationId xmlns:a16="http://schemas.microsoft.com/office/drawing/2014/main" id="{D895A54D-2286-497B-AB24-DBFF35431D29}"/>
                </a:ext>
              </a:extLst>
            </p:cNvPr>
            <p:cNvCxnSpPr>
              <a:cxnSpLocks/>
            </p:cNvCxnSpPr>
            <p:nvPr/>
          </p:nvCxnSpPr>
          <p:spPr>
            <a:xfrm flipH="1">
              <a:off x="5308979" y="3565786"/>
              <a:ext cx="49302" cy="728711"/>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194B1BA7-BC44-4C89-921C-7972BA3E3F85}"/>
                </a:ext>
              </a:extLst>
            </p:cNvPr>
            <p:cNvCxnSpPr/>
            <p:nvPr/>
          </p:nvCxnSpPr>
          <p:spPr>
            <a:xfrm>
              <a:off x="5482490" y="3510958"/>
              <a:ext cx="513908" cy="1368242"/>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CEB636B2-706C-4084-BA80-556112FDFC3B}"/>
                </a:ext>
              </a:extLst>
            </p:cNvPr>
            <p:cNvCxnSpPr>
              <a:cxnSpLocks/>
            </p:cNvCxnSpPr>
            <p:nvPr/>
          </p:nvCxnSpPr>
          <p:spPr>
            <a:xfrm>
              <a:off x="2502090" y="4767619"/>
              <a:ext cx="3360138" cy="263156"/>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D82C9027-1BF3-45AC-A579-4A6668C7B235}"/>
                </a:ext>
              </a:extLst>
            </p:cNvPr>
            <p:cNvCxnSpPr>
              <a:cxnSpLocks/>
            </p:cNvCxnSpPr>
            <p:nvPr/>
          </p:nvCxnSpPr>
          <p:spPr>
            <a:xfrm>
              <a:off x="4740324" y="4107977"/>
              <a:ext cx="532263" cy="245660"/>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35BFC4E2-10FC-4A4F-A437-BA8BBC40FB56}"/>
                </a:ext>
              </a:extLst>
            </p:cNvPr>
            <p:cNvCxnSpPr>
              <a:cxnSpLocks/>
            </p:cNvCxnSpPr>
            <p:nvPr/>
          </p:nvCxnSpPr>
          <p:spPr>
            <a:xfrm>
              <a:off x="5322628" y="4371834"/>
              <a:ext cx="575975" cy="544765"/>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F91C5A16-224D-4876-B9B7-76A58CBFC967}"/>
                </a:ext>
              </a:extLst>
            </p:cNvPr>
            <p:cNvCxnSpPr>
              <a:cxnSpLocks/>
              <a:endCxn id="100" idx="3"/>
            </p:cNvCxnSpPr>
            <p:nvPr/>
          </p:nvCxnSpPr>
          <p:spPr>
            <a:xfrm flipV="1">
              <a:off x="2497541" y="3924871"/>
              <a:ext cx="1574831" cy="760864"/>
            </a:xfrm>
            <a:prstGeom prst="line">
              <a:avLst/>
            </a:prstGeom>
            <a:noFill/>
            <a:ln w="12700" cap="flat">
              <a:solidFill>
                <a:schemeClr val="tx1"/>
              </a:solidFill>
              <a:prstDash val="solid"/>
              <a:round/>
            </a:ln>
            <a:effectLst/>
            <a:sp3d/>
          </p:spPr>
          <p:style>
            <a:lnRef idx="0">
              <a:scrgbClr r="0" g="0" b="0"/>
            </a:lnRef>
            <a:fillRef idx="0">
              <a:scrgbClr r="0" g="0" b="0"/>
            </a:fillRef>
            <a:effectRef idx="0">
              <a:scrgbClr r="0" g="0" b="0"/>
            </a:effectRef>
            <a:fontRef idx="none"/>
          </p:style>
        </p:cxnSp>
        <p:grpSp>
          <p:nvGrpSpPr>
            <p:cNvPr id="46" name="Group 45">
              <a:extLst>
                <a:ext uri="{FF2B5EF4-FFF2-40B4-BE49-F238E27FC236}">
                  <a16:creationId xmlns:a16="http://schemas.microsoft.com/office/drawing/2014/main" id="{93FE514A-8D53-490C-A777-DBC8137FBB33}"/>
                </a:ext>
              </a:extLst>
            </p:cNvPr>
            <p:cNvGrpSpPr/>
            <p:nvPr/>
          </p:nvGrpSpPr>
          <p:grpSpPr>
            <a:xfrm>
              <a:off x="859599" y="3195352"/>
              <a:ext cx="189756" cy="218325"/>
              <a:chOff x="786472" y="4572218"/>
              <a:chExt cx="459449" cy="528625"/>
            </a:xfrm>
            <a:solidFill>
              <a:srgbClr val="FBD8BF"/>
            </a:solidFill>
          </p:grpSpPr>
          <p:sp>
            <p:nvSpPr>
              <p:cNvPr id="128" name="Freeform 33">
                <a:extLst>
                  <a:ext uri="{FF2B5EF4-FFF2-40B4-BE49-F238E27FC236}">
                    <a16:creationId xmlns:a16="http://schemas.microsoft.com/office/drawing/2014/main" id="{F87A77A4-DC67-4C9E-AEE9-6ED687CCD781}"/>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29" name="Oval 30">
                <a:extLst>
                  <a:ext uri="{FF2B5EF4-FFF2-40B4-BE49-F238E27FC236}">
                    <a16:creationId xmlns:a16="http://schemas.microsoft.com/office/drawing/2014/main" id="{985B45C7-F2CE-4C33-AEB8-203034C203C3}"/>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30" name="Freeform 31">
                <a:extLst>
                  <a:ext uri="{FF2B5EF4-FFF2-40B4-BE49-F238E27FC236}">
                    <a16:creationId xmlns:a16="http://schemas.microsoft.com/office/drawing/2014/main" id="{73B24314-C90D-494E-9E8D-AFDB90BA528F}"/>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31" name="Freeform 32">
                <a:extLst>
                  <a:ext uri="{FF2B5EF4-FFF2-40B4-BE49-F238E27FC236}">
                    <a16:creationId xmlns:a16="http://schemas.microsoft.com/office/drawing/2014/main" id="{912FCB7B-5DD9-4640-AC20-77AA3501D27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47" name="Group 46">
              <a:extLst>
                <a:ext uri="{FF2B5EF4-FFF2-40B4-BE49-F238E27FC236}">
                  <a16:creationId xmlns:a16="http://schemas.microsoft.com/office/drawing/2014/main" id="{3B77DB9D-D19B-409B-80A0-6DC894FB2A5C}"/>
                </a:ext>
              </a:extLst>
            </p:cNvPr>
            <p:cNvGrpSpPr/>
            <p:nvPr/>
          </p:nvGrpSpPr>
          <p:grpSpPr>
            <a:xfrm>
              <a:off x="1019384" y="3170476"/>
              <a:ext cx="189756" cy="218325"/>
              <a:chOff x="786472" y="4572218"/>
              <a:chExt cx="459449" cy="528625"/>
            </a:xfrm>
            <a:solidFill>
              <a:srgbClr val="FBD8BF"/>
            </a:solidFill>
          </p:grpSpPr>
          <p:sp>
            <p:nvSpPr>
              <p:cNvPr id="124" name="Freeform 33">
                <a:extLst>
                  <a:ext uri="{FF2B5EF4-FFF2-40B4-BE49-F238E27FC236}">
                    <a16:creationId xmlns:a16="http://schemas.microsoft.com/office/drawing/2014/main" id="{A1E0A940-600F-4D3C-B1A1-4E2AEA6826AF}"/>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25" name="Oval 30">
                <a:extLst>
                  <a:ext uri="{FF2B5EF4-FFF2-40B4-BE49-F238E27FC236}">
                    <a16:creationId xmlns:a16="http://schemas.microsoft.com/office/drawing/2014/main" id="{DC97FD1F-9B47-4A13-BEE2-BB96776DC83D}"/>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26" name="Freeform 31">
                <a:extLst>
                  <a:ext uri="{FF2B5EF4-FFF2-40B4-BE49-F238E27FC236}">
                    <a16:creationId xmlns:a16="http://schemas.microsoft.com/office/drawing/2014/main" id="{12428F15-EDD0-4436-A846-6FA07F3D648F}"/>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27" name="Freeform 32">
                <a:extLst>
                  <a:ext uri="{FF2B5EF4-FFF2-40B4-BE49-F238E27FC236}">
                    <a16:creationId xmlns:a16="http://schemas.microsoft.com/office/drawing/2014/main" id="{67CF47CE-6C1D-4575-BD68-36867F99CE0C}"/>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48" name="Group 47">
              <a:extLst>
                <a:ext uri="{FF2B5EF4-FFF2-40B4-BE49-F238E27FC236}">
                  <a16:creationId xmlns:a16="http://schemas.microsoft.com/office/drawing/2014/main" id="{5B71A0D5-AE36-4B52-94D8-EA61081607F4}"/>
                </a:ext>
              </a:extLst>
            </p:cNvPr>
            <p:cNvGrpSpPr/>
            <p:nvPr/>
          </p:nvGrpSpPr>
          <p:grpSpPr>
            <a:xfrm>
              <a:off x="915384" y="3306476"/>
              <a:ext cx="189756" cy="218325"/>
              <a:chOff x="786472" y="4572218"/>
              <a:chExt cx="459449" cy="528625"/>
            </a:xfrm>
            <a:solidFill>
              <a:srgbClr val="FBD8BF"/>
            </a:solidFill>
          </p:grpSpPr>
          <p:sp>
            <p:nvSpPr>
              <p:cNvPr id="120" name="Freeform 33">
                <a:extLst>
                  <a:ext uri="{FF2B5EF4-FFF2-40B4-BE49-F238E27FC236}">
                    <a16:creationId xmlns:a16="http://schemas.microsoft.com/office/drawing/2014/main" id="{FA933D7A-5560-4ADA-9B64-CC554871939F}"/>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21" name="Oval 30">
                <a:extLst>
                  <a:ext uri="{FF2B5EF4-FFF2-40B4-BE49-F238E27FC236}">
                    <a16:creationId xmlns:a16="http://schemas.microsoft.com/office/drawing/2014/main" id="{0E890C70-C1CF-4304-BD3C-C628420C13D9}"/>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22" name="Freeform 31">
                <a:extLst>
                  <a:ext uri="{FF2B5EF4-FFF2-40B4-BE49-F238E27FC236}">
                    <a16:creationId xmlns:a16="http://schemas.microsoft.com/office/drawing/2014/main" id="{89A24FFC-F6FB-4FEB-A064-88DA70C8604D}"/>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23" name="Freeform 32">
                <a:extLst>
                  <a:ext uri="{FF2B5EF4-FFF2-40B4-BE49-F238E27FC236}">
                    <a16:creationId xmlns:a16="http://schemas.microsoft.com/office/drawing/2014/main" id="{D51FAE51-10CF-4F7B-AF2D-8E0428FD6AD8}"/>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49" name="Group 48">
              <a:extLst>
                <a:ext uri="{FF2B5EF4-FFF2-40B4-BE49-F238E27FC236}">
                  <a16:creationId xmlns:a16="http://schemas.microsoft.com/office/drawing/2014/main" id="{C1974E47-7618-413B-B338-01A9E9B27F11}"/>
                </a:ext>
              </a:extLst>
            </p:cNvPr>
            <p:cNvGrpSpPr/>
            <p:nvPr/>
          </p:nvGrpSpPr>
          <p:grpSpPr>
            <a:xfrm>
              <a:off x="1849820" y="3139245"/>
              <a:ext cx="189756" cy="218325"/>
              <a:chOff x="786472" y="4572218"/>
              <a:chExt cx="459449" cy="528625"/>
            </a:xfrm>
            <a:solidFill>
              <a:srgbClr val="FBD8BF"/>
            </a:solidFill>
          </p:grpSpPr>
          <p:sp>
            <p:nvSpPr>
              <p:cNvPr id="116" name="Freeform 33">
                <a:extLst>
                  <a:ext uri="{FF2B5EF4-FFF2-40B4-BE49-F238E27FC236}">
                    <a16:creationId xmlns:a16="http://schemas.microsoft.com/office/drawing/2014/main" id="{0A46C9F1-6FA9-4122-80CB-314FE90B5FA0}"/>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17" name="Oval 30">
                <a:extLst>
                  <a:ext uri="{FF2B5EF4-FFF2-40B4-BE49-F238E27FC236}">
                    <a16:creationId xmlns:a16="http://schemas.microsoft.com/office/drawing/2014/main" id="{55DBCC0A-2E4F-4891-82D1-3084E4E6BC2D}"/>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18" name="Freeform 31">
                <a:extLst>
                  <a:ext uri="{FF2B5EF4-FFF2-40B4-BE49-F238E27FC236}">
                    <a16:creationId xmlns:a16="http://schemas.microsoft.com/office/drawing/2014/main" id="{26E10682-19EC-4324-AC51-3F309609E737}"/>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19" name="Freeform 32">
                <a:extLst>
                  <a:ext uri="{FF2B5EF4-FFF2-40B4-BE49-F238E27FC236}">
                    <a16:creationId xmlns:a16="http://schemas.microsoft.com/office/drawing/2014/main" id="{9BA178A4-FF60-4E73-A57F-36BAD16A7CD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50" name="Group 49">
              <a:extLst>
                <a:ext uri="{FF2B5EF4-FFF2-40B4-BE49-F238E27FC236}">
                  <a16:creationId xmlns:a16="http://schemas.microsoft.com/office/drawing/2014/main" id="{D4534E9A-19B3-48D7-AE11-DB04B05EFC92}"/>
                </a:ext>
              </a:extLst>
            </p:cNvPr>
            <p:cNvGrpSpPr/>
            <p:nvPr/>
          </p:nvGrpSpPr>
          <p:grpSpPr>
            <a:xfrm>
              <a:off x="2009605" y="3114369"/>
              <a:ext cx="189756" cy="218325"/>
              <a:chOff x="786472" y="4572218"/>
              <a:chExt cx="459449" cy="528625"/>
            </a:xfrm>
            <a:solidFill>
              <a:srgbClr val="FBD8BF"/>
            </a:solidFill>
          </p:grpSpPr>
          <p:sp>
            <p:nvSpPr>
              <p:cNvPr id="112" name="Freeform 33">
                <a:extLst>
                  <a:ext uri="{FF2B5EF4-FFF2-40B4-BE49-F238E27FC236}">
                    <a16:creationId xmlns:a16="http://schemas.microsoft.com/office/drawing/2014/main" id="{CA6CBE51-5972-43E6-8365-9C7FE7E4CA13}"/>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13" name="Oval 30">
                <a:extLst>
                  <a:ext uri="{FF2B5EF4-FFF2-40B4-BE49-F238E27FC236}">
                    <a16:creationId xmlns:a16="http://schemas.microsoft.com/office/drawing/2014/main" id="{CE03E1B3-4BAD-46AE-8505-01E7443696FE}"/>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14" name="Freeform 31">
                <a:extLst>
                  <a:ext uri="{FF2B5EF4-FFF2-40B4-BE49-F238E27FC236}">
                    <a16:creationId xmlns:a16="http://schemas.microsoft.com/office/drawing/2014/main" id="{91F11863-C5BB-4992-999F-22B6CCCFDF75}"/>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15" name="Freeform 32">
                <a:extLst>
                  <a:ext uri="{FF2B5EF4-FFF2-40B4-BE49-F238E27FC236}">
                    <a16:creationId xmlns:a16="http://schemas.microsoft.com/office/drawing/2014/main" id="{750C57FD-7DB4-426C-8DBB-D46C7A3E56ED}"/>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51" name="Group 50">
              <a:extLst>
                <a:ext uri="{FF2B5EF4-FFF2-40B4-BE49-F238E27FC236}">
                  <a16:creationId xmlns:a16="http://schemas.microsoft.com/office/drawing/2014/main" id="{6C01E2AF-378B-404C-BBA9-D0D4F895CD5C}"/>
                </a:ext>
              </a:extLst>
            </p:cNvPr>
            <p:cNvGrpSpPr/>
            <p:nvPr/>
          </p:nvGrpSpPr>
          <p:grpSpPr>
            <a:xfrm>
              <a:off x="1905605" y="3250369"/>
              <a:ext cx="189756" cy="218325"/>
              <a:chOff x="786472" y="4572218"/>
              <a:chExt cx="459449" cy="528625"/>
            </a:xfrm>
            <a:solidFill>
              <a:srgbClr val="FBD8BF"/>
            </a:solidFill>
          </p:grpSpPr>
          <p:sp>
            <p:nvSpPr>
              <p:cNvPr id="108" name="Freeform 33">
                <a:extLst>
                  <a:ext uri="{FF2B5EF4-FFF2-40B4-BE49-F238E27FC236}">
                    <a16:creationId xmlns:a16="http://schemas.microsoft.com/office/drawing/2014/main" id="{A40FA986-68A5-4763-B8C8-FB541778EB4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09" name="Oval 30">
                <a:extLst>
                  <a:ext uri="{FF2B5EF4-FFF2-40B4-BE49-F238E27FC236}">
                    <a16:creationId xmlns:a16="http://schemas.microsoft.com/office/drawing/2014/main" id="{49FA54DC-F671-4C53-AAF9-3728E5106793}"/>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10" name="Freeform 31">
                <a:extLst>
                  <a:ext uri="{FF2B5EF4-FFF2-40B4-BE49-F238E27FC236}">
                    <a16:creationId xmlns:a16="http://schemas.microsoft.com/office/drawing/2014/main" id="{3D83597D-8E2B-4A92-8799-9B145FBE564E}"/>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11" name="Freeform 32">
                <a:extLst>
                  <a:ext uri="{FF2B5EF4-FFF2-40B4-BE49-F238E27FC236}">
                    <a16:creationId xmlns:a16="http://schemas.microsoft.com/office/drawing/2014/main" id="{920C5ED5-C531-4B2E-B238-661E150647A8}"/>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52" name="Group 51">
              <a:extLst>
                <a:ext uri="{FF2B5EF4-FFF2-40B4-BE49-F238E27FC236}">
                  <a16:creationId xmlns:a16="http://schemas.microsoft.com/office/drawing/2014/main" id="{E7722EB8-2CA7-4DB1-9433-2AC549D5BEB5}"/>
                </a:ext>
              </a:extLst>
            </p:cNvPr>
            <p:cNvGrpSpPr/>
            <p:nvPr/>
          </p:nvGrpSpPr>
          <p:grpSpPr>
            <a:xfrm>
              <a:off x="2337784" y="4596946"/>
              <a:ext cx="189756" cy="218325"/>
              <a:chOff x="786472" y="4572218"/>
              <a:chExt cx="459449" cy="528625"/>
            </a:xfrm>
            <a:solidFill>
              <a:srgbClr val="FBD8BF"/>
            </a:solidFill>
          </p:grpSpPr>
          <p:sp>
            <p:nvSpPr>
              <p:cNvPr id="104" name="Freeform 33">
                <a:extLst>
                  <a:ext uri="{FF2B5EF4-FFF2-40B4-BE49-F238E27FC236}">
                    <a16:creationId xmlns:a16="http://schemas.microsoft.com/office/drawing/2014/main" id="{BA33A97C-899F-4211-9FE2-43BF45BC92F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05" name="Oval 30">
                <a:extLst>
                  <a:ext uri="{FF2B5EF4-FFF2-40B4-BE49-F238E27FC236}">
                    <a16:creationId xmlns:a16="http://schemas.microsoft.com/office/drawing/2014/main" id="{C91A4A97-5D28-4D3C-8D74-81EBA7D14758}"/>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06" name="Freeform 31">
                <a:extLst>
                  <a:ext uri="{FF2B5EF4-FFF2-40B4-BE49-F238E27FC236}">
                    <a16:creationId xmlns:a16="http://schemas.microsoft.com/office/drawing/2014/main" id="{FBDAD1BF-66E8-419C-A44E-783BABA6F9FF}"/>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07" name="Freeform 32">
                <a:extLst>
                  <a:ext uri="{FF2B5EF4-FFF2-40B4-BE49-F238E27FC236}">
                    <a16:creationId xmlns:a16="http://schemas.microsoft.com/office/drawing/2014/main" id="{34764E78-19B3-49B3-B418-74ED43A0784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53" name="Group 52">
              <a:extLst>
                <a:ext uri="{FF2B5EF4-FFF2-40B4-BE49-F238E27FC236}">
                  <a16:creationId xmlns:a16="http://schemas.microsoft.com/office/drawing/2014/main" id="{00DCFA4F-4F64-4D28-9885-C7C57C89FB21}"/>
                </a:ext>
              </a:extLst>
            </p:cNvPr>
            <p:cNvGrpSpPr/>
            <p:nvPr/>
          </p:nvGrpSpPr>
          <p:grpSpPr>
            <a:xfrm>
              <a:off x="4072372" y="3735501"/>
              <a:ext cx="189756" cy="218325"/>
              <a:chOff x="786472" y="4572218"/>
              <a:chExt cx="459449" cy="528625"/>
            </a:xfrm>
            <a:solidFill>
              <a:srgbClr val="FBD8BF"/>
            </a:solidFill>
          </p:grpSpPr>
          <p:sp>
            <p:nvSpPr>
              <p:cNvPr id="100" name="Freeform 33">
                <a:extLst>
                  <a:ext uri="{FF2B5EF4-FFF2-40B4-BE49-F238E27FC236}">
                    <a16:creationId xmlns:a16="http://schemas.microsoft.com/office/drawing/2014/main" id="{930F47F8-A0A3-46B1-92F2-6E72003023A5}"/>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01" name="Oval 30">
                <a:extLst>
                  <a:ext uri="{FF2B5EF4-FFF2-40B4-BE49-F238E27FC236}">
                    <a16:creationId xmlns:a16="http://schemas.microsoft.com/office/drawing/2014/main" id="{E8E1D765-B47D-46EF-AE7B-8457CFE10470}"/>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02" name="Freeform 31">
                <a:extLst>
                  <a:ext uri="{FF2B5EF4-FFF2-40B4-BE49-F238E27FC236}">
                    <a16:creationId xmlns:a16="http://schemas.microsoft.com/office/drawing/2014/main" id="{5EF6C8FA-095E-44CB-A3A2-B7B3F8AC72E5}"/>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103" name="Freeform 32">
                <a:extLst>
                  <a:ext uri="{FF2B5EF4-FFF2-40B4-BE49-F238E27FC236}">
                    <a16:creationId xmlns:a16="http://schemas.microsoft.com/office/drawing/2014/main" id="{AE18B7D0-9243-4044-B6D9-15DD5A6EA8FA}"/>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54" name="Group 53">
              <a:extLst>
                <a:ext uri="{FF2B5EF4-FFF2-40B4-BE49-F238E27FC236}">
                  <a16:creationId xmlns:a16="http://schemas.microsoft.com/office/drawing/2014/main" id="{84C1FC5E-D02B-455E-B8F6-04FFAF34B740}"/>
                </a:ext>
              </a:extLst>
            </p:cNvPr>
            <p:cNvGrpSpPr/>
            <p:nvPr/>
          </p:nvGrpSpPr>
          <p:grpSpPr>
            <a:xfrm>
              <a:off x="3344253" y="3201616"/>
              <a:ext cx="189756" cy="218325"/>
              <a:chOff x="786472" y="4572218"/>
              <a:chExt cx="459449" cy="528625"/>
            </a:xfrm>
            <a:solidFill>
              <a:srgbClr val="FBD8BF"/>
            </a:solidFill>
          </p:grpSpPr>
          <p:sp>
            <p:nvSpPr>
              <p:cNvPr id="96" name="Freeform 33">
                <a:extLst>
                  <a:ext uri="{FF2B5EF4-FFF2-40B4-BE49-F238E27FC236}">
                    <a16:creationId xmlns:a16="http://schemas.microsoft.com/office/drawing/2014/main" id="{F6C0DDF6-FDCD-40FC-B0B3-98BFA2E50149}"/>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97" name="Oval 30">
                <a:extLst>
                  <a:ext uri="{FF2B5EF4-FFF2-40B4-BE49-F238E27FC236}">
                    <a16:creationId xmlns:a16="http://schemas.microsoft.com/office/drawing/2014/main" id="{49CBD46C-0320-4456-8A64-44B03948097A}"/>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98" name="Freeform 31">
                <a:extLst>
                  <a:ext uri="{FF2B5EF4-FFF2-40B4-BE49-F238E27FC236}">
                    <a16:creationId xmlns:a16="http://schemas.microsoft.com/office/drawing/2014/main" id="{F6772B8F-72E1-4B6E-B368-3BC95DA546B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99" name="Freeform 32">
                <a:extLst>
                  <a:ext uri="{FF2B5EF4-FFF2-40B4-BE49-F238E27FC236}">
                    <a16:creationId xmlns:a16="http://schemas.microsoft.com/office/drawing/2014/main" id="{41D2BF43-EECE-4757-ADD3-BC7558E26B80}"/>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55" name="Group 54">
              <a:extLst>
                <a:ext uri="{FF2B5EF4-FFF2-40B4-BE49-F238E27FC236}">
                  <a16:creationId xmlns:a16="http://schemas.microsoft.com/office/drawing/2014/main" id="{FAF919B4-DCBC-4DC8-B626-7F9700C547F1}"/>
                </a:ext>
              </a:extLst>
            </p:cNvPr>
            <p:cNvGrpSpPr/>
            <p:nvPr/>
          </p:nvGrpSpPr>
          <p:grpSpPr>
            <a:xfrm>
              <a:off x="3116623" y="3048948"/>
              <a:ext cx="189756" cy="218325"/>
              <a:chOff x="786472" y="4572218"/>
              <a:chExt cx="459449" cy="528625"/>
            </a:xfrm>
            <a:solidFill>
              <a:srgbClr val="FBD8BF"/>
            </a:solidFill>
          </p:grpSpPr>
          <p:sp>
            <p:nvSpPr>
              <p:cNvPr id="92" name="Freeform 33">
                <a:extLst>
                  <a:ext uri="{FF2B5EF4-FFF2-40B4-BE49-F238E27FC236}">
                    <a16:creationId xmlns:a16="http://schemas.microsoft.com/office/drawing/2014/main" id="{217F10A2-81CE-4D11-AF63-83764727D087}"/>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93" name="Oval 30">
                <a:extLst>
                  <a:ext uri="{FF2B5EF4-FFF2-40B4-BE49-F238E27FC236}">
                    <a16:creationId xmlns:a16="http://schemas.microsoft.com/office/drawing/2014/main" id="{06ED8DE8-46EA-4C62-977E-A729A9385BC7}"/>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94" name="Freeform 31">
                <a:extLst>
                  <a:ext uri="{FF2B5EF4-FFF2-40B4-BE49-F238E27FC236}">
                    <a16:creationId xmlns:a16="http://schemas.microsoft.com/office/drawing/2014/main" id="{09CEB0BC-C1BF-46B7-A1E4-8FCFF04CDD42}"/>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95" name="Freeform 32">
                <a:extLst>
                  <a:ext uri="{FF2B5EF4-FFF2-40B4-BE49-F238E27FC236}">
                    <a16:creationId xmlns:a16="http://schemas.microsoft.com/office/drawing/2014/main" id="{20257270-E672-4C64-B866-FFA69FFDFFDC}"/>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56" name="Group 55">
              <a:extLst>
                <a:ext uri="{FF2B5EF4-FFF2-40B4-BE49-F238E27FC236}">
                  <a16:creationId xmlns:a16="http://schemas.microsoft.com/office/drawing/2014/main" id="{BEC13A62-A064-4E90-9406-54C4322F3195}"/>
                </a:ext>
              </a:extLst>
            </p:cNvPr>
            <p:cNvGrpSpPr/>
            <p:nvPr/>
          </p:nvGrpSpPr>
          <p:grpSpPr>
            <a:xfrm>
              <a:off x="3518623" y="2952643"/>
              <a:ext cx="189756" cy="218325"/>
              <a:chOff x="786472" y="4572218"/>
              <a:chExt cx="459449" cy="528625"/>
            </a:xfrm>
            <a:solidFill>
              <a:srgbClr val="FBD8BF"/>
            </a:solidFill>
          </p:grpSpPr>
          <p:sp>
            <p:nvSpPr>
              <p:cNvPr id="88" name="Freeform 33">
                <a:extLst>
                  <a:ext uri="{FF2B5EF4-FFF2-40B4-BE49-F238E27FC236}">
                    <a16:creationId xmlns:a16="http://schemas.microsoft.com/office/drawing/2014/main" id="{08EDBFB6-5DF1-4DC6-9C78-CACEC3AB8F9B}"/>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89" name="Oval 30">
                <a:extLst>
                  <a:ext uri="{FF2B5EF4-FFF2-40B4-BE49-F238E27FC236}">
                    <a16:creationId xmlns:a16="http://schemas.microsoft.com/office/drawing/2014/main" id="{22FB6AFA-FC08-4E61-B6D2-AAD22CF924C8}"/>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90" name="Freeform 31">
                <a:extLst>
                  <a:ext uri="{FF2B5EF4-FFF2-40B4-BE49-F238E27FC236}">
                    <a16:creationId xmlns:a16="http://schemas.microsoft.com/office/drawing/2014/main" id="{66634C71-AD84-4E97-AB96-BC09CC44CFA0}"/>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91" name="Freeform 32">
                <a:extLst>
                  <a:ext uri="{FF2B5EF4-FFF2-40B4-BE49-F238E27FC236}">
                    <a16:creationId xmlns:a16="http://schemas.microsoft.com/office/drawing/2014/main" id="{D2962292-2ACD-4C5A-B908-81381DCA3CFE}"/>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57" name="Group 56">
              <a:extLst>
                <a:ext uri="{FF2B5EF4-FFF2-40B4-BE49-F238E27FC236}">
                  <a16:creationId xmlns:a16="http://schemas.microsoft.com/office/drawing/2014/main" id="{6F0A759C-6B3F-4E5B-89EA-C903B69F342D}"/>
                </a:ext>
              </a:extLst>
            </p:cNvPr>
            <p:cNvGrpSpPr/>
            <p:nvPr/>
          </p:nvGrpSpPr>
          <p:grpSpPr>
            <a:xfrm>
              <a:off x="4580286" y="3969412"/>
              <a:ext cx="189756" cy="218325"/>
              <a:chOff x="786472" y="4572218"/>
              <a:chExt cx="459449" cy="528625"/>
            </a:xfrm>
            <a:solidFill>
              <a:srgbClr val="FBD8BF"/>
            </a:solidFill>
          </p:grpSpPr>
          <p:sp>
            <p:nvSpPr>
              <p:cNvPr id="84" name="Freeform 33">
                <a:extLst>
                  <a:ext uri="{FF2B5EF4-FFF2-40B4-BE49-F238E27FC236}">
                    <a16:creationId xmlns:a16="http://schemas.microsoft.com/office/drawing/2014/main" id="{A4B59EC7-B326-40A3-8101-B9D9BE960613}"/>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85" name="Oval 30">
                <a:extLst>
                  <a:ext uri="{FF2B5EF4-FFF2-40B4-BE49-F238E27FC236}">
                    <a16:creationId xmlns:a16="http://schemas.microsoft.com/office/drawing/2014/main" id="{D321347A-DD52-4CB7-9108-EB063CD08DD5}"/>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86" name="Freeform 31">
                <a:extLst>
                  <a:ext uri="{FF2B5EF4-FFF2-40B4-BE49-F238E27FC236}">
                    <a16:creationId xmlns:a16="http://schemas.microsoft.com/office/drawing/2014/main" id="{8B2BD87D-68FF-4E58-B3B4-4014EBCE0BAE}"/>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87" name="Freeform 32">
                <a:extLst>
                  <a:ext uri="{FF2B5EF4-FFF2-40B4-BE49-F238E27FC236}">
                    <a16:creationId xmlns:a16="http://schemas.microsoft.com/office/drawing/2014/main" id="{CD0E673D-206C-4EAF-9E4B-A09D5136857B}"/>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58" name="Group 57">
              <a:extLst>
                <a:ext uri="{FF2B5EF4-FFF2-40B4-BE49-F238E27FC236}">
                  <a16:creationId xmlns:a16="http://schemas.microsoft.com/office/drawing/2014/main" id="{9AB33C93-AD8E-4945-919D-01DDC0ED383A}"/>
                </a:ext>
              </a:extLst>
            </p:cNvPr>
            <p:cNvGrpSpPr/>
            <p:nvPr/>
          </p:nvGrpSpPr>
          <p:grpSpPr>
            <a:xfrm>
              <a:off x="5197468" y="4231752"/>
              <a:ext cx="189756" cy="218325"/>
              <a:chOff x="786472" y="4572218"/>
              <a:chExt cx="459449" cy="528625"/>
            </a:xfrm>
            <a:solidFill>
              <a:srgbClr val="FBD8BF"/>
            </a:solidFill>
          </p:grpSpPr>
          <p:sp>
            <p:nvSpPr>
              <p:cNvPr id="80" name="Freeform 33">
                <a:extLst>
                  <a:ext uri="{FF2B5EF4-FFF2-40B4-BE49-F238E27FC236}">
                    <a16:creationId xmlns:a16="http://schemas.microsoft.com/office/drawing/2014/main" id="{311FBCCD-905C-4890-98F2-B15EDE9368B0}"/>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81" name="Oval 30">
                <a:extLst>
                  <a:ext uri="{FF2B5EF4-FFF2-40B4-BE49-F238E27FC236}">
                    <a16:creationId xmlns:a16="http://schemas.microsoft.com/office/drawing/2014/main" id="{2F99BB05-561C-4B44-8ED7-859BF18BF239}"/>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82" name="Freeform 31">
                <a:extLst>
                  <a:ext uri="{FF2B5EF4-FFF2-40B4-BE49-F238E27FC236}">
                    <a16:creationId xmlns:a16="http://schemas.microsoft.com/office/drawing/2014/main" id="{503FFCBF-B99C-4ABD-AC25-16D027194EF8}"/>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83" name="Freeform 32">
                <a:extLst>
                  <a:ext uri="{FF2B5EF4-FFF2-40B4-BE49-F238E27FC236}">
                    <a16:creationId xmlns:a16="http://schemas.microsoft.com/office/drawing/2014/main" id="{0A8CD60B-F8C3-45C8-BBCF-647316643AEF}"/>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59" name="Group 58">
              <a:extLst>
                <a:ext uri="{FF2B5EF4-FFF2-40B4-BE49-F238E27FC236}">
                  <a16:creationId xmlns:a16="http://schemas.microsoft.com/office/drawing/2014/main" id="{748FCB0B-28B2-4C75-BDE1-DFFFC9B47819}"/>
                </a:ext>
              </a:extLst>
            </p:cNvPr>
            <p:cNvGrpSpPr/>
            <p:nvPr/>
          </p:nvGrpSpPr>
          <p:grpSpPr>
            <a:xfrm>
              <a:off x="5869241" y="4862581"/>
              <a:ext cx="189756" cy="218325"/>
              <a:chOff x="786472" y="4572218"/>
              <a:chExt cx="459449" cy="528625"/>
            </a:xfrm>
            <a:solidFill>
              <a:srgbClr val="FBD8BF"/>
            </a:solidFill>
          </p:grpSpPr>
          <p:sp>
            <p:nvSpPr>
              <p:cNvPr id="76" name="Freeform 33">
                <a:extLst>
                  <a:ext uri="{FF2B5EF4-FFF2-40B4-BE49-F238E27FC236}">
                    <a16:creationId xmlns:a16="http://schemas.microsoft.com/office/drawing/2014/main" id="{84C0F90C-BC3A-406D-91CE-BB9F66F1775B}"/>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77" name="Oval 30">
                <a:extLst>
                  <a:ext uri="{FF2B5EF4-FFF2-40B4-BE49-F238E27FC236}">
                    <a16:creationId xmlns:a16="http://schemas.microsoft.com/office/drawing/2014/main" id="{9D9C82A0-EAFB-47CD-A1EC-07D55C5B5621}"/>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78" name="Freeform 31">
                <a:extLst>
                  <a:ext uri="{FF2B5EF4-FFF2-40B4-BE49-F238E27FC236}">
                    <a16:creationId xmlns:a16="http://schemas.microsoft.com/office/drawing/2014/main" id="{2F74AAD5-3A71-49B1-BB3F-1A17237472C8}"/>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79" name="Freeform 32">
                <a:extLst>
                  <a:ext uri="{FF2B5EF4-FFF2-40B4-BE49-F238E27FC236}">
                    <a16:creationId xmlns:a16="http://schemas.microsoft.com/office/drawing/2014/main" id="{43BD6DDA-9187-48B8-B600-4C2021FC94EA}"/>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60" name="Group 59">
              <a:extLst>
                <a:ext uri="{FF2B5EF4-FFF2-40B4-BE49-F238E27FC236}">
                  <a16:creationId xmlns:a16="http://schemas.microsoft.com/office/drawing/2014/main" id="{D1A241DE-3E97-4241-8FF3-6227A03AF1C0}"/>
                </a:ext>
              </a:extLst>
            </p:cNvPr>
            <p:cNvGrpSpPr/>
            <p:nvPr/>
          </p:nvGrpSpPr>
          <p:grpSpPr>
            <a:xfrm>
              <a:off x="5295279" y="3346295"/>
              <a:ext cx="472372" cy="306704"/>
              <a:chOff x="3971459" y="2509720"/>
              <a:chExt cx="354279" cy="230028"/>
            </a:xfrm>
            <a:solidFill>
              <a:srgbClr val="FBD8BF"/>
            </a:solidFill>
          </p:grpSpPr>
          <p:grpSp>
            <p:nvGrpSpPr>
              <p:cNvPr id="61" name="Group 60">
                <a:extLst>
                  <a:ext uri="{FF2B5EF4-FFF2-40B4-BE49-F238E27FC236}">
                    <a16:creationId xmlns:a16="http://schemas.microsoft.com/office/drawing/2014/main" id="{D9AFBAAF-3F41-416F-81EE-9F2BD8EC5B4E}"/>
                  </a:ext>
                </a:extLst>
              </p:cNvPr>
              <p:cNvGrpSpPr/>
              <p:nvPr/>
            </p:nvGrpSpPr>
            <p:grpSpPr>
              <a:xfrm>
                <a:off x="3971459" y="2509720"/>
                <a:ext cx="142317" cy="163744"/>
                <a:chOff x="786472" y="4572218"/>
                <a:chExt cx="459449" cy="528625"/>
              </a:xfrm>
              <a:grpFill/>
            </p:grpSpPr>
            <p:sp>
              <p:nvSpPr>
                <p:cNvPr id="72" name="Freeform 33">
                  <a:extLst>
                    <a:ext uri="{FF2B5EF4-FFF2-40B4-BE49-F238E27FC236}">
                      <a16:creationId xmlns:a16="http://schemas.microsoft.com/office/drawing/2014/main" id="{87D1805D-A57B-4190-A397-4C0F57526A54}"/>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73" name="Oval 30">
                  <a:extLst>
                    <a:ext uri="{FF2B5EF4-FFF2-40B4-BE49-F238E27FC236}">
                      <a16:creationId xmlns:a16="http://schemas.microsoft.com/office/drawing/2014/main" id="{BB65BC05-AF63-42EB-AB6A-A8CEEC643550}"/>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74" name="Freeform 31">
                  <a:extLst>
                    <a:ext uri="{FF2B5EF4-FFF2-40B4-BE49-F238E27FC236}">
                      <a16:creationId xmlns:a16="http://schemas.microsoft.com/office/drawing/2014/main" id="{71329178-3995-4FD0-9DB9-927105E9788B}"/>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75" name="Freeform 32">
                  <a:extLst>
                    <a:ext uri="{FF2B5EF4-FFF2-40B4-BE49-F238E27FC236}">
                      <a16:creationId xmlns:a16="http://schemas.microsoft.com/office/drawing/2014/main" id="{C13D3853-8899-41E2-9340-4F32395B5C36}"/>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62" name="Group 61">
                <a:extLst>
                  <a:ext uri="{FF2B5EF4-FFF2-40B4-BE49-F238E27FC236}">
                    <a16:creationId xmlns:a16="http://schemas.microsoft.com/office/drawing/2014/main" id="{52530901-2153-4727-8194-6C540637E287}"/>
                  </a:ext>
                </a:extLst>
              </p:cNvPr>
              <p:cNvGrpSpPr/>
              <p:nvPr/>
            </p:nvGrpSpPr>
            <p:grpSpPr>
              <a:xfrm>
                <a:off x="4183421" y="2538830"/>
                <a:ext cx="142317" cy="163744"/>
                <a:chOff x="786472" y="4572218"/>
                <a:chExt cx="459449" cy="528625"/>
              </a:xfrm>
              <a:grpFill/>
            </p:grpSpPr>
            <p:sp>
              <p:nvSpPr>
                <p:cNvPr id="68" name="Freeform 33">
                  <a:extLst>
                    <a:ext uri="{FF2B5EF4-FFF2-40B4-BE49-F238E27FC236}">
                      <a16:creationId xmlns:a16="http://schemas.microsoft.com/office/drawing/2014/main" id="{9188CD38-5910-4FC9-984F-952E0D9462A4}"/>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69" name="Oval 30">
                  <a:extLst>
                    <a:ext uri="{FF2B5EF4-FFF2-40B4-BE49-F238E27FC236}">
                      <a16:creationId xmlns:a16="http://schemas.microsoft.com/office/drawing/2014/main" id="{AEE91F86-0506-4F6A-9346-CF42CADCD0B0}"/>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70" name="Freeform 31">
                  <a:extLst>
                    <a:ext uri="{FF2B5EF4-FFF2-40B4-BE49-F238E27FC236}">
                      <a16:creationId xmlns:a16="http://schemas.microsoft.com/office/drawing/2014/main" id="{1B795CF5-C2C5-4D06-9174-7ADDDA4E80E6}"/>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71" name="Freeform 32">
                  <a:extLst>
                    <a:ext uri="{FF2B5EF4-FFF2-40B4-BE49-F238E27FC236}">
                      <a16:creationId xmlns:a16="http://schemas.microsoft.com/office/drawing/2014/main" id="{378806DE-75FD-4DA8-8A8C-9C6F64EAD362}"/>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nvGrpSpPr>
              <p:cNvPr id="63" name="Group 62">
                <a:extLst>
                  <a:ext uri="{FF2B5EF4-FFF2-40B4-BE49-F238E27FC236}">
                    <a16:creationId xmlns:a16="http://schemas.microsoft.com/office/drawing/2014/main" id="{949361CA-BA16-49DB-8FE7-4356646FD1E2}"/>
                  </a:ext>
                </a:extLst>
              </p:cNvPr>
              <p:cNvGrpSpPr/>
              <p:nvPr/>
            </p:nvGrpSpPr>
            <p:grpSpPr>
              <a:xfrm>
                <a:off x="4061065" y="2576004"/>
                <a:ext cx="142317" cy="163744"/>
                <a:chOff x="786472" y="4572218"/>
                <a:chExt cx="459449" cy="528625"/>
              </a:xfrm>
              <a:grpFill/>
            </p:grpSpPr>
            <p:sp>
              <p:nvSpPr>
                <p:cNvPr id="64" name="Freeform 33">
                  <a:extLst>
                    <a:ext uri="{FF2B5EF4-FFF2-40B4-BE49-F238E27FC236}">
                      <a16:creationId xmlns:a16="http://schemas.microsoft.com/office/drawing/2014/main" id="{518376A1-121C-47A7-BEC5-1BF99332976C}"/>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65" name="Oval 30">
                  <a:extLst>
                    <a:ext uri="{FF2B5EF4-FFF2-40B4-BE49-F238E27FC236}">
                      <a16:creationId xmlns:a16="http://schemas.microsoft.com/office/drawing/2014/main" id="{6A5EFD05-2EBC-44A2-8522-73A2E3CC2356}"/>
                    </a:ext>
                  </a:extLst>
                </p:cNvPr>
                <p:cNvSpPr>
                  <a:spLocks noChangeArrowheads="1"/>
                </p:cNvSpPr>
                <p:nvPr/>
              </p:nvSpPr>
              <p:spPr bwMode="auto">
                <a:xfrm>
                  <a:off x="786472" y="4572218"/>
                  <a:ext cx="459449" cy="139898"/>
                </a:xfrm>
                <a:prstGeom prst="ellipse">
                  <a:avLst/>
                </a:pr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66" name="Freeform 31">
                  <a:extLst>
                    <a:ext uri="{FF2B5EF4-FFF2-40B4-BE49-F238E27FC236}">
                      <a16:creationId xmlns:a16="http://schemas.microsoft.com/office/drawing/2014/main" id="{7E7D6033-AE2F-41FA-87EE-BE2DE443F989}"/>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sp>
              <p:nvSpPr>
                <p:cNvPr id="67" name="Freeform 32">
                  <a:extLst>
                    <a:ext uri="{FF2B5EF4-FFF2-40B4-BE49-F238E27FC236}">
                      <a16:creationId xmlns:a16="http://schemas.microsoft.com/office/drawing/2014/main" id="{45061C82-42F9-40B8-B691-B26A97CDBE40}"/>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3840" dirty="0"/>
                </a:p>
              </p:txBody>
            </p:sp>
          </p:grpSp>
        </p:grpSp>
      </p:grpSp>
      <p:cxnSp>
        <p:nvCxnSpPr>
          <p:cNvPr id="132" name="Straight Connector 131">
            <a:extLst>
              <a:ext uri="{FF2B5EF4-FFF2-40B4-BE49-F238E27FC236}">
                <a16:creationId xmlns:a16="http://schemas.microsoft.com/office/drawing/2014/main" id="{21B66ECA-1920-4F77-9ABF-53DA6137D960}"/>
              </a:ext>
            </a:extLst>
          </p:cNvPr>
          <p:cNvCxnSpPr/>
          <p:nvPr/>
        </p:nvCxnSpPr>
        <p:spPr>
          <a:xfrm>
            <a:off x="6712326" y="1704810"/>
            <a:ext cx="0" cy="3931920"/>
          </a:xfrm>
          <a:prstGeom prst="line">
            <a:avLst/>
          </a:prstGeom>
          <a:noFill/>
          <a:ln w="12700" cap="rnd" cmpd="sng" algn="ctr">
            <a:solidFill>
              <a:schemeClr val="accent6">
                <a:lumMod val="20000"/>
                <a:lumOff val="80000"/>
              </a:schemeClr>
            </a:solidFill>
            <a:prstDash val="solid"/>
          </a:ln>
          <a:effectLst/>
        </p:spPr>
      </p:cxnSp>
      <p:sp>
        <p:nvSpPr>
          <p:cNvPr id="133" name="Content Placeholder 2">
            <a:extLst>
              <a:ext uri="{FF2B5EF4-FFF2-40B4-BE49-F238E27FC236}">
                <a16:creationId xmlns:a16="http://schemas.microsoft.com/office/drawing/2014/main" id="{AA214A58-B17A-4655-9222-85524294BA78}"/>
              </a:ext>
            </a:extLst>
          </p:cNvPr>
          <p:cNvSpPr txBox="1">
            <a:spLocks/>
          </p:cNvSpPr>
          <p:nvPr/>
        </p:nvSpPr>
        <p:spPr>
          <a:xfrm>
            <a:off x="6963213" y="1670223"/>
            <a:ext cx="4619188" cy="4001095"/>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000" spc="-27" dirty="0">
                <a:solidFill>
                  <a:schemeClr val="tx1"/>
                </a:solidFill>
                <a:latin typeface="+mn-lt"/>
                <a:ea typeface="Amazon Ember Light" panose="020B0403020204020204" pitchFamily="34" charset="0"/>
                <a:cs typeface="Amazon Ember Light" panose="020B0403020204020204" pitchFamily="34" charset="0"/>
              </a:rPr>
              <a:t>Build high-performance, globally distributed applications</a:t>
            </a:r>
          </a:p>
          <a:p>
            <a:pPr>
              <a:spcBef>
                <a:spcPts val="0"/>
              </a:spcBef>
            </a:pPr>
            <a:endParaRPr lang="en-US" sz="2000" spc="-27" dirty="0">
              <a:solidFill>
                <a:schemeClr val="tx1"/>
              </a:solidFill>
              <a:latin typeface="+mn-lt"/>
              <a:ea typeface="Amazon Ember Light" panose="020B0403020204020204" pitchFamily="34" charset="0"/>
              <a:cs typeface="Amazon Ember Light" panose="020B0403020204020204" pitchFamily="34" charset="0"/>
            </a:endParaRPr>
          </a:p>
          <a:p>
            <a:pPr>
              <a:spcBef>
                <a:spcPts val="0"/>
              </a:spcBef>
            </a:pPr>
            <a:r>
              <a:rPr lang="en-US" sz="2000" spc="-27" dirty="0">
                <a:solidFill>
                  <a:schemeClr val="tx1"/>
                </a:solidFill>
                <a:latin typeface="+mn-lt"/>
                <a:ea typeface="Amazon Ember Light" panose="020B0403020204020204" pitchFamily="34" charset="0"/>
                <a:cs typeface="Amazon Ember Light" panose="020B0403020204020204" pitchFamily="34" charset="0"/>
              </a:rPr>
              <a:t>Low-latency reads and writes </a:t>
            </a:r>
            <a:br>
              <a:rPr lang="en-US" sz="2000" spc="-27" dirty="0">
                <a:solidFill>
                  <a:schemeClr val="tx1"/>
                </a:solidFill>
                <a:latin typeface="+mn-lt"/>
                <a:ea typeface="Amazon Ember Light" panose="020B0403020204020204" pitchFamily="34" charset="0"/>
                <a:cs typeface="Amazon Ember Light" panose="020B0403020204020204" pitchFamily="34" charset="0"/>
              </a:rPr>
            </a:br>
            <a:r>
              <a:rPr lang="en-US" sz="2000" spc="-27" dirty="0">
                <a:solidFill>
                  <a:schemeClr val="tx1"/>
                </a:solidFill>
                <a:latin typeface="+mn-lt"/>
                <a:ea typeface="Amazon Ember Light" panose="020B0403020204020204" pitchFamily="34" charset="0"/>
                <a:cs typeface="Amazon Ember Light" panose="020B0403020204020204" pitchFamily="34" charset="0"/>
              </a:rPr>
              <a:t>to locally available tables</a:t>
            </a:r>
          </a:p>
          <a:p>
            <a:pPr>
              <a:spcBef>
                <a:spcPts val="0"/>
              </a:spcBef>
            </a:pPr>
            <a:endParaRPr lang="en-US" sz="2000" spc="-27" dirty="0">
              <a:solidFill>
                <a:schemeClr val="tx1"/>
              </a:solidFill>
              <a:latin typeface="+mn-lt"/>
              <a:ea typeface="Amazon Ember Light" panose="020B0403020204020204" pitchFamily="34" charset="0"/>
              <a:cs typeface="Amazon Ember Light" panose="020B0403020204020204" pitchFamily="34" charset="0"/>
            </a:endParaRPr>
          </a:p>
          <a:p>
            <a:pPr>
              <a:spcBef>
                <a:spcPts val="0"/>
              </a:spcBef>
            </a:pPr>
            <a:r>
              <a:rPr lang="en-US" sz="2000" spc="-27" dirty="0">
                <a:solidFill>
                  <a:schemeClr val="tx1"/>
                </a:solidFill>
                <a:latin typeface="+mn-lt"/>
                <a:ea typeface="Amazon Ember Light" panose="020B0403020204020204" pitchFamily="34" charset="0"/>
                <a:cs typeface="Amazon Ember Light" panose="020B0403020204020204" pitchFamily="34" charset="0"/>
              </a:rPr>
              <a:t>Multi-Region redundancy and resiliency and 99.999 percent availability</a:t>
            </a:r>
          </a:p>
          <a:p>
            <a:pPr>
              <a:spcBef>
                <a:spcPts val="0"/>
              </a:spcBef>
            </a:pPr>
            <a:endParaRPr lang="en-US" sz="2000" spc="-27" dirty="0">
              <a:solidFill>
                <a:schemeClr val="tx1"/>
              </a:solidFill>
              <a:latin typeface="+mn-lt"/>
              <a:ea typeface="Amazon Ember Light" panose="020B0403020204020204" pitchFamily="34" charset="0"/>
              <a:cs typeface="Amazon Ember Light" panose="020B0403020204020204" pitchFamily="34" charset="0"/>
            </a:endParaRPr>
          </a:p>
          <a:p>
            <a:pPr>
              <a:spcBef>
                <a:spcPts val="0"/>
              </a:spcBef>
            </a:pPr>
            <a:r>
              <a:rPr lang="en-US" sz="2000" spc="-27" dirty="0">
                <a:solidFill>
                  <a:schemeClr val="tx1"/>
                </a:solidFill>
                <a:latin typeface="+mn-lt"/>
                <a:ea typeface="Amazon Ember Light" panose="020B0403020204020204" pitchFamily="34" charset="0"/>
                <a:cs typeface="Amazon Ember Light" panose="020B0403020204020204" pitchFamily="34" charset="0"/>
              </a:rPr>
              <a:t>Multi-active writes from any Region</a:t>
            </a:r>
          </a:p>
          <a:p>
            <a:pPr>
              <a:spcBef>
                <a:spcPts val="0"/>
              </a:spcBef>
            </a:pPr>
            <a:endParaRPr lang="en-US" sz="2000" spc="-27" dirty="0">
              <a:solidFill>
                <a:schemeClr val="tx1"/>
              </a:solidFill>
              <a:latin typeface="+mn-lt"/>
              <a:ea typeface="Amazon Ember Light" panose="020B0403020204020204" pitchFamily="34" charset="0"/>
              <a:cs typeface="Amazon Ember Light" panose="020B0403020204020204" pitchFamily="34" charset="0"/>
            </a:endParaRPr>
          </a:p>
          <a:p>
            <a:pPr>
              <a:spcBef>
                <a:spcPts val="0"/>
              </a:spcBef>
            </a:pPr>
            <a:r>
              <a:rPr lang="en-US" sz="2000" spc="-27" dirty="0">
                <a:solidFill>
                  <a:schemeClr val="tx1"/>
                </a:solidFill>
                <a:latin typeface="+mn-lt"/>
                <a:ea typeface="Amazon Ember Light" panose="020B0403020204020204" pitchFamily="34" charset="0"/>
                <a:cs typeface="Amazon Ember Light" panose="020B0403020204020204" pitchFamily="34" charset="0"/>
              </a:rPr>
              <a:t>Easy to set up and no application rewrites required</a:t>
            </a:r>
          </a:p>
        </p:txBody>
      </p:sp>
    </p:spTree>
    <p:extLst>
      <p:ext uri="{BB962C8B-B14F-4D97-AF65-F5344CB8AC3E}">
        <p14:creationId xmlns:p14="http://schemas.microsoft.com/office/powerpoint/2010/main" val="54786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350"/>
                                        <p:tgtEl>
                                          <p:spTgt spid="133"/>
                                        </p:tgtEl>
                                      </p:cBhvr>
                                    </p:animEffect>
                                  </p:childTnLst>
                                </p:cTn>
                              </p:par>
                              <p:par>
                                <p:cTn id="11" presetID="63" presetClass="path" presetSubtype="0" decel="100000" fill="hold" grpId="1" nodeType="withEffect">
                                  <p:stCondLst>
                                    <p:cond delay="250"/>
                                  </p:stCondLst>
                                  <p:childTnLst>
                                    <p:animMotion origin="layout" path="M -4.44444E-6 4.69136E-6 L 0.04757 4.69136E-6 " pathEditMode="relative" rAng="0" ptsTypes="AA">
                                      <p:cBhvr>
                                        <p:cTn id="12" dur="500" spd="-100000" fill="hold"/>
                                        <p:tgtEl>
                                          <p:spTgt spid="133"/>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842ECB41-2E60-46DB-AAA6-F393B04F4E8E}"/>
              </a:ext>
            </a:extLst>
          </p:cNvPr>
          <p:cNvSpPr>
            <a:spLocks noEditPoints="1"/>
          </p:cNvSpPr>
          <p:nvPr/>
        </p:nvSpPr>
        <p:spPr bwMode="gray">
          <a:xfrm>
            <a:off x="548640" y="2005910"/>
            <a:ext cx="1280160" cy="3383280"/>
          </a:xfrm>
          <a:custGeom>
            <a:avLst/>
            <a:gdLst/>
            <a:ahLst/>
            <a:cxnLst>
              <a:cxn ang="0">
                <a:pos x="144" y="1238"/>
              </a:cxn>
              <a:cxn ang="0">
                <a:pos x="75" y="1234"/>
              </a:cxn>
              <a:cxn ang="0">
                <a:pos x="46" y="1213"/>
              </a:cxn>
              <a:cxn ang="0">
                <a:pos x="48" y="1187"/>
              </a:cxn>
              <a:cxn ang="0">
                <a:pos x="48" y="1111"/>
              </a:cxn>
              <a:cxn ang="0">
                <a:pos x="48" y="933"/>
              </a:cxn>
              <a:cxn ang="0">
                <a:pos x="64" y="862"/>
              </a:cxn>
              <a:cxn ang="0">
                <a:pos x="80" y="763"/>
              </a:cxn>
              <a:cxn ang="0">
                <a:pos x="74" y="676"/>
              </a:cxn>
              <a:cxn ang="0">
                <a:pos x="61" y="628"/>
              </a:cxn>
              <a:cxn ang="0">
                <a:pos x="62" y="554"/>
              </a:cxn>
              <a:cxn ang="0">
                <a:pos x="66" y="505"/>
              </a:cxn>
              <a:cxn ang="0">
                <a:pos x="51" y="436"/>
              </a:cxn>
              <a:cxn ang="0">
                <a:pos x="19" y="346"/>
              </a:cxn>
              <a:cxn ang="0">
                <a:pos x="2" y="255"/>
              </a:cxn>
              <a:cxn ang="0">
                <a:pos x="59" y="181"/>
              </a:cxn>
              <a:cxn ang="0">
                <a:pos x="80" y="154"/>
              </a:cxn>
              <a:cxn ang="0">
                <a:pos x="72" y="104"/>
              </a:cxn>
              <a:cxn ang="0">
                <a:pos x="75" y="48"/>
              </a:cxn>
              <a:cxn ang="0">
                <a:pos x="88" y="25"/>
              </a:cxn>
              <a:cxn ang="0">
                <a:pos x="145" y="2"/>
              </a:cxn>
              <a:cxn ang="0">
                <a:pos x="176" y="10"/>
              </a:cxn>
              <a:cxn ang="0">
                <a:pos x="200" y="18"/>
              </a:cxn>
              <a:cxn ang="0">
                <a:pos x="205" y="50"/>
              </a:cxn>
              <a:cxn ang="0">
                <a:pos x="216" y="86"/>
              </a:cxn>
              <a:cxn ang="0">
                <a:pos x="220" y="124"/>
              </a:cxn>
              <a:cxn ang="0">
                <a:pos x="208" y="149"/>
              </a:cxn>
              <a:cxn ang="0">
                <a:pos x="179" y="173"/>
              </a:cxn>
              <a:cxn ang="0">
                <a:pos x="158" y="213"/>
              </a:cxn>
              <a:cxn ang="0">
                <a:pos x="217" y="256"/>
              </a:cxn>
              <a:cxn ang="0">
                <a:pos x="243" y="320"/>
              </a:cxn>
              <a:cxn ang="0">
                <a:pos x="254" y="341"/>
              </a:cxn>
              <a:cxn ang="0">
                <a:pos x="330" y="311"/>
              </a:cxn>
              <a:cxn ang="0">
                <a:pos x="357" y="317"/>
              </a:cxn>
              <a:cxn ang="0">
                <a:pos x="439" y="268"/>
              </a:cxn>
              <a:cxn ang="0">
                <a:pos x="453" y="298"/>
              </a:cxn>
              <a:cxn ang="0">
                <a:pos x="417" y="380"/>
              </a:cxn>
              <a:cxn ang="0">
                <a:pos x="363" y="422"/>
              </a:cxn>
              <a:cxn ang="0">
                <a:pos x="253" y="461"/>
              </a:cxn>
              <a:cxn ang="0">
                <a:pos x="260" y="522"/>
              </a:cxn>
              <a:cxn ang="0">
                <a:pos x="270" y="554"/>
              </a:cxn>
              <a:cxn ang="0">
                <a:pos x="262" y="569"/>
              </a:cxn>
              <a:cxn ang="0">
                <a:pos x="264" y="677"/>
              </a:cxn>
              <a:cxn ang="0">
                <a:pos x="241" y="814"/>
              </a:cxn>
              <a:cxn ang="0">
                <a:pos x="210" y="899"/>
              </a:cxn>
              <a:cxn ang="0">
                <a:pos x="200" y="1023"/>
              </a:cxn>
              <a:cxn ang="0">
                <a:pos x="215" y="1109"/>
              </a:cxn>
              <a:cxn ang="0">
                <a:pos x="248" y="1159"/>
              </a:cxn>
              <a:cxn ang="0">
                <a:pos x="323" y="1186"/>
              </a:cxn>
              <a:cxn ang="0">
                <a:pos x="304" y="1205"/>
              </a:cxn>
              <a:cxn ang="0">
                <a:pos x="188" y="1205"/>
              </a:cxn>
              <a:cxn ang="0">
                <a:pos x="358" y="330"/>
              </a:cxn>
              <a:cxn ang="0">
                <a:pos x="335" y="360"/>
              </a:cxn>
              <a:cxn ang="0">
                <a:pos x="300" y="363"/>
              </a:cxn>
              <a:cxn ang="0">
                <a:pos x="275" y="396"/>
              </a:cxn>
              <a:cxn ang="0">
                <a:pos x="355" y="388"/>
              </a:cxn>
              <a:cxn ang="0">
                <a:pos x="350" y="373"/>
              </a:cxn>
              <a:cxn ang="0">
                <a:pos x="358" y="329"/>
              </a:cxn>
              <a:cxn ang="0">
                <a:pos x="446" y="290"/>
              </a:cxn>
              <a:cxn ang="0">
                <a:pos x="453" y="262"/>
              </a:cxn>
            </a:cxnLst>
            <a:rect l="0" t="0" r="r" b="b"/>
            <a:pathLst>
              <a:path w="470" h="1243">
                <a:moveTo>
                  <a:pt x="188" y="1223"/>
                </a:moveTo>
                <a:cubicBezTo>
                  <a:pt x="189" y="1226"/>
                  <a:pt x="187" y="1227"/>
                  <a:pt x="185" y="1228"/>
                </a:cubicBezTo>
                <a:cubicBezTo>
                  <a:pt x="172" y="1234"/>
                  <a:pt x="158" y="1238"/>
                  <a:pt x="144" y="1238"/>
                </a:cubicBezTo>
                <a:cubicBezTo>
                  <a:pt x="127" y="1239"/>
                  <a:pt x="110" y="1243"/>
                  <a:pt x="93" y="1235"/>
                </a:cubicBezTo>
                <a:cubicBezTo>
                  <a:pt x="90" y="1234"/>
                  <a:pt x="86" y="1233"/>
                  <a:pt x="82" y="1232"/>
                </a:cubicBezTo>
                <a:cubicBezTo>
                  <a:pt x="79" y="1231"/>
                  <a:pt x="77" y="1231"/>
                  <a:pt x="75" y="1234"/>
                </a:cubicBezTo>
                <a:cubicBezTo>
                  <a:pt x="74" y="1236"/>
                  <a:pt x="72" y="1236"/>
                  <a:pt x="69" y="1234"/>
                </a:cubicBezTo>
                <a:cubicBezTo>
                  <a:pt x="65" y="1232"/>
                  <a:pt x="60" y="1230"/>
                  <a:pt x="55" y="1227"/>
                </a:cubicBezTo>
                <a:cubicBezTo>
                  <a:pt x="46" y="1223"/>
                  <a:pt x="46" y="1223"/>
                  <a:pt x="46" y="1213"/>
                </a:cubicBezTo>
                <a:cubicBezTo>
                  <a:pt x="46" y="1211"/>
                  <a:pt x="47" y="1209"/>
                  <a:pt x="48" y="1206"/>
                </a:cubicBezTo>
                <a:cubicBezTo>
                  <a:pt x="48" y="1202"/>
                  <a:pt x="48" y="1197"/>
                  <a:pt x="48" y="1192"/>
                </a:cubicBezTo>
                <a:cubicBezTo>
                  <a:pt x="48" y="1190"/>
                  <a:pt x="49" y="1189"/>
                  <a:pt x="48" y="1187"/>
                </a:cubicBezTo>
                <a:cubicBezTo>
                  <a:pt x="47" y="1174"/>
                  <a:pt x="46" y="1162"/>
                  <a:pt x="45" y="1149"/>
                </a:cubicBezTo>
                <a:cubicBezTo>
                  <a:pt x="45" y="1143"/>
                  <a:pt x="44" y="1136"/>
                  <a:pt x="46" y="1131"/>
                </a:cubicBezTo>
                <a:cubicBezTo>
                  <a:pt x="48" y="1124"/>
                  <a:pt x="48" y="1118"/>
                  <a:pt x="48" y="1111"/>
                </a:cubicBezTo>
                <a:cubicBezTo>
                  <a:pt x="46" y="1094"/>
                  <a:pt x="42" y="1077"/>
                  <a:pt x="41" y="1060"/>
                </a:cubicBezTo>
                <a:cubicBezTo>
                  <a:pt x="41" y="1037"/>
                  <a:pt x="42" y="1015"/>
                  <a:pt x="43" y="993"/>
                </a:cubicBezTo>
                <a:cubicBezTo>
                  <a:pt x="45" y="973"/>
                  <a:pt x="46" y="953"/>
                  <a:pt x="48" y="933"/>
                </a:cubicBezTo>
                <a:cubicBezTo>
                  <a:pt x="49" y="924"/>
                  <a:pt x="50" y="914"/>
                  <a:pt x="52" y="905"/>
                </a:cubicBezTo>
                <a:cubicBezTo>
                  <a:pt x="55" y="895"/>
                  <a:pt x="59" y="886"/>
                  <a:pt x="62" y="877"/>
                </a:cubicBezTo>
                <a:cubicBezTo>
                  <a:pt x="63" y="872"/>
                  <a:pt x="63" y="867"/>
                  <a:pt x="64" y="862"/>
                </a:cubicBezTo>
                <a:cubicBezTo>
                  <a:pt x="64" y="857"/>
                  <a:pt x="63" y="851"/>
                  <a:pt x="64" y="845"/>
                </a:cubicBezTo>
                <a:cubicBezTo>
                  <a:pt x="65" y="824"/>
                  <a:pt x="68" y="803"/>
                  <a:pt x="76" y="784"/>
                </a:cubicBezTo>
                <a:cubicBezTo>
                  <a:pt x="78" y="777"/>
                  <a:pt x="80" y="770"/>
                  <a:pt x="80" y="763"/>
                </a:cubicBezTo>
                <a:cubicBezTo>
                  <a:pt x="79" y="759"/>
                  <a:pt x="78" y="756"/>
                  <a:pt x="79" y="752"/>
                </a:cubicBezTo>
                <a:cubicBezTo>
                  <a:pt x="80" y="745"/>
                  <a:pt x="80" y="738"/>
                  <a:pt x="77" y="731"/>
                </a:cubicBezTo>
                <a:cubicBezTo>
                  <a:pt x="72" y="713"/>
                  <a:pt x="75" y="694"/>
                  <a:pt x="74" y="676"/>
                </a:cubicBezTo>
                <a:cubicBezTo>
                  <a:pt x="74" y="671"/>
                  <a:pt x="74" y="667"/>
                  <a:pt x="71" y="662"/>
                </a:cubicBezTo>
                <a:cubicBezTo>
                  <a:pt x="70" y="661"/>
                  <a:pt x="70" y="660"/>
                  <a:pt x="70" y="659"/>
                </a:cubicBezTo>
                <a:cubicBezTo>
                  <a:pt x="66" y="649"/>
                  <a:pt x="66" y="638"/>
                  <a:pt x="61" y="628"/>
                </a:cubicBezTo>
                <a:cubicBezTo>
                  <a:pt x="60" y="627"/>
                  <a:pt x="59" y="625"/>
                  <a:pt x="59" y="623"/>
                </a:cubicBezTo>
                <a:cubicBezTo>
                  <a:pt x="58" y="607"/>
                  <a:pt x="57" y="592"/>
                  <a:pt x="57" y="577"/>
                </a:cubicBezTo>
                <a:cubicBezTo>
                  <a:pt x="57" y="569"/>
                  <a:pt x="61" y="561"/>
                  <a:pt x="62" y="554"/>
                </a:cubicBezTo>
                <a:cubicBezTo>
                  <a:pt x="63" y="548"/>
                  <a:pt x="63" y="543"/>
                  <a:pt x="64" y="538"/>
                </a:cubicBezTo>
                <a:cubicBezTo>
                  <a:pt x="64" y="532"/>
                  <a:pt x="64" y="526"/>
                  <a:pt x="65" y="520"/>
                </a:cubicBezTo>
                <a:cubicBezTo>
                  <a:pt x="66" y="515"/>
                  <a:pt x="67" y="511"/>
                  <a:pt x="66" y="505"/>
                </a:cubicBezTo>
                <a:cubicBezTo>
                  <a:pt x="63" y="496"/>
                  <a:pt x="65" y="488"/>
                  <a:pt x="69" y="480"/>
                </a:cubicBezTo>
                <a:cubicBezTo>
                  <a:pt x="70" y="478"/>
                  <a:pt x="69" y="475"/>
                  <a:pt x="68" y="473"/>
                </a:cubicBezTo>
                <a:cubicBezTo>
                  <a:pt x="63" y="461"/>
                  <a:pt x="56" y="449"/>
                  <a:pt x="51" y="436"/>
                </a:cubicBezTo>
                <a:cubicBezTo>
                  <a:pt x="48" y="426"/>
                  <a:pt x="47" y="415"/>
                  <a:pt x="44" y="405"/>
                </a:cubicBezTo>
                <a:cubicBezTo>
                  <a:pt x="41" y="397"/>
                  <a:pt x="38" y="389"/>
                  <a:pt x="35" y="382"/>
                </a:cubicBezTo>
                <a:cubicBezTo>
                  <a:pt x="30" y="370"/>
                  <a:pt x="25" y="358"/>
                  <a:pt x="19" y="346"/>
                </a:cubicBezTo>
                <a:cubicBezTo>
                  <a:pt x="17" y="341"/>
                  <a:pt x="14" y="336"/>
                  <a:pt x="11" y="331"/>
                </a:cubicBezTo>
                <a:cubicBezTo>
                  <a:pt x="7" y="320"/>
                  <a:pt x="6" y="309"/>
                  <a:pt x="4" y="298"/>
                </a:cubicBezTo>
                <a:cubicBezTo>
                  <a:pt x="1" y="284"/>
                  <a:pt x="0" y="269"/>
                  <a:pt x="2" y="255"/>
                </a:cubicBezTo>
                <a:cubicBezTo>
                  <a:pt x="6" y="234"/>
                  <a:pt x="18" y="217"/>
                  <a:pt x="35" y="203"/>
                </a:cubicBezTo>
                <a:cubicBezTo>
                  <a:pt x="41" y="200"/>
                  <a:pt x="45" y="194"/>
                  <a:pt x="50" y="190"/>
                </a:cubicBezTo>
                <a:cubicBezTo>
                  <a:pt x="53" y="187"/>
                  <a:pt x="56" y="184"/>
                  <a:pt x="59" y="181"/>
                </a:cubicBezTo>
                <a:cubicBezTo>
                  <a:pt x="62" y="179"/>
                  <a:pt x="66" y="178"/>
                  <a:pt x="70" y="176"/>
                </a:cubicBezTo>
                <a:cubicBezTo>
                  <a:pt x="70" y="176"/>
                  <a:pt x="71" y="174"/>
                  <a:pt x="72" y="173"/>
                </a:cubicBezTo>
                <a:cubicBezTo>
                  <a:pt x="75" y="167"/>
                  <a:pt x="78" y="161"/>
                  <a:pt x="80" y="154"/>
                </a:cubicBezTo>
                <a:cubicBezTo>
                  <a:pt x="83" y="148"/>
                  <a:pt x="86" y="142"/>
                  <a:pt x="81" y="135"/>
                </a:cubicBezTo>
                <a:cubicBezTo>
                  <a:pt x="78" y="131"/>
                  <a:pt x="78" y="125"/>
                  <a:pt x="77" y="120"/>
                </a:cubicBezTo>
                <a:cubicBezTo>
                  <a:pt x="75" y="114"/>
                  <a:pt x="73" y="109"/>
                  <a:pt x="72" y="104"/>
                </a:cubicBezTo>
                <a:cubicBezTo>
                  <a:pt x="70" y="92"/>
                  <a:pt x="70" y="80"/>
                  <a:pt x="72" y="69"/>
                </a:cubicBezTo>
                <a:cubicBezTo>
                  <a:pt x="73" y="66"/>
                  <a:pt x="74" y="62"/>
                  <a:pt x="74" y="59"/>
                </a:cubicBezTo>
                <a:cubicBezTo>
                  <a:pt x="74" y="56"/>
                  <a:pt x="74" y="52"/>
                  <a:pt x="75" y="48"/>
                </a:cubicBezTo>
                <a:cubicBezTo>
                  <a:pt x="76" y="46"/>
                  <a:pt x="77" y="43"/>
                  <a:pt x="77" y="41"/>
                </a:cubicBezTo>
                <a:cubicBezTo>
                  <a:pt x="78" y="36"/>
                  <a:pt x="80" y="32"/>
                  <a:pt x="85" y="31"/>
                </a:cubicBezTo>
                <a:cubicBezTo>
                  <a:pt x="90" y="30"/>
                  <a:pt x="90" y="29"/>
                  <a:pt x="88" y="25"/>
                </a:cubicBezTo>
                <a:cubicBezTo>
                  <a:pt x="91" y="24"/>
                  <a:pt x="95" y="23"/>
                  <a:pt x="100" y="22"/>
                </a:cubicBezTo>
                <a:cubicBezTo>
                  <a:pt x="101" y="20"/>
                  <a:pt x="104" y="15"/>
                  <a:pt x="107" y="12"/>
                </a:cubicBezTo>
                <a:cubicBezTo>
                  <a:pt x="118" y="2"/>
                  <a:pt x="131" y="0"/>
                  <a:pt x="145" y="2"/>
                </a:cubicBezTo>
                <a:cubicBezTo>
                  <a:pt x="147" y="3"/>
                  <a:pt x="149" y="3"/>
                  <a:pt x="151" y="3"/>
                </a:cubicBezTo>
                <a:cubicBezTo>
                  <a:pt x="154" y="4"/>
                  <a:pt x="158" y="6"/>
                  <a:pt x="161" y="5"/>
                </a:cubicBezTo>
                <a:cubicBezTo>
                  <a:pt x="167" y="5"/>
                  <a:pt x="172" y="7"/>
                  <a:pt x="176" y="10"/>
                </a:cubicBezTo>
                <a:cubicBezTo>
                  <a:pt x="177" y="11"/>
                  <a:pt x="179" y="11"/>
                  <a:pt x="180" y="12"/>
                </a:cubicBezTo>
                <a:cubicBezTo>
                  <a:pt x="182" y="12"/>
                  <a:pt x="185" y="12"/>
                  <a:pt x="187" y="13"/>
                </a:cubicBezTo>
                <a:cubicBezTo>
                  <a:pt x="191" y="14"/>
                  <a:pt x="195" y="16"/>
                  <a:pt x="200" y="18"/>
                </a:cubicBezTo>
                <a:cubicBezTo>
                  <a:pt x="203" y="19"/>
                  <a:pt x="206" y="21"/>
                  <a:pt x="208" y="23"/>
                </a:cubicBezTo>
                <a:cubicBezTo>
                  <a:pt x="215" y="27"/>
                  <a:pt x="214" y="37"/>
                  <a:pt x="208" y="40"/>
                </a:cubicBezTo>
                <a:cubicBezTo>
                  <a:pt x="204" y="43"/>
                  <a:pt x="203" y="46"/>
                  <a:pt x="205" y="50"/>
                </a:cubicBezTo>
                <a:cubicBezTo>
                  <a:pt x="207" y="54"/>
                  <a:pt x="208" y="58"/>
                  <a:pt x="210" y="63"/>
                </a:cubicBezTo>
                <a:cubicBezTo>
                  <a:pt x="212" y="68"/>
                  <a:pt x="214" y="73"/>
                  <a:pt x="215" y="78"/>
                </a:cubicBezTo>
                <a:cubicBezTo>
                  <a:pt x="216" y="81"/>
                  <a:pt x="217" y="85"/>
                  <a:pt x="216" y="86"/>
                </a:cubicBezTo>
                <a:cubicBezTo>
                  <a:pt x="213" y="90"/>
                  <a:pt x="214" y="92"/>
                  <a:pt x="216" y="95"/>
                </a:cubicBezTo>
                <a:cubicBezTo>
                  <a:pt x="219" y="100"/>
                  <a:pt x="223" y="106"/>
                  <a:pt x="226" y="112"/>
                </a:cubicBezTo>
                <a:cubicBezTo>
                  <a:pt x="230" y="120"/>
                  <a:pt x="227" y="124"/>
                  <a:pt x="220" y="124"/>
                </a:cubicBezTo>
                <a:cubicBezTo>
                  <a:pt x="214" y="124"/>
                  <a:pt x="213" y="127"/>
                  <a:pt x="213" y="131"/>
                </a:cubicBezTo>
                <a:cubicBezTo>
                  <a:pt x="214" y="137"/>
                  <a:pt x="207" y="141"/>
                  <a:pt x="209" y="147"/>
                </a:cubicBezTo>
                <a:cubicBezTo>
                  <a:pt x="209" y="147"/>
                  <a:pt x="209" y="148"/>
                  <a:pt x="208" y="149"/>
                </a:cubicBezTo>
                <a:cubicBezTo>
                  <a:pt x="203" y="152"/>
                  <a:pt x="205" y="157"/>
                  <a:pt x="206" y="162"/>
                </a:cubicBezTo>
                <a:cubicBezTo>
                  <a:pt x="208" y="168"/>
                  <a:pt x="204" y="175"/>
                  <a:pt x="197" y="175"/>
                </a:cubicBezTo>
                <a:cubicBezTo>
                  <a:pt x="191" y="175"/>
                  <a:pt x="185" y="174"/>
                  <a:pt x="179" y="173"/>
                </a:cubicBezTo>
                <a:cubicBezTo>
                  <a:pt x="162" y="170"/>
                  <a:pt x="156" y="185"/>
                  <a:pt x="158" y="197"/>
                </a:cubicBezTo>
                <a:cubicBezTo>
                  <a:pt x="159" y="201"/>
                  <a:pt x="158" y="203"/>
                  <a:pt x="158" y="207"/>
                </a:cubicBezTo>
                <a:cubicBezTo>
                  <a:pt x="158" y="209"/>
                  <a:pt x="157" y="212"/>
                  <a:pt x="158" y="213"/>
                </a:cubicBezTo>
                <a:cubicBezTo>
                  <a:pt x="163" y="218"/>
                  <a:pt x="169" y="222"/>
                  <a:pt x="175" y="225"/>
                </a:cubicBezTo>
                <a:cubicBezTo>
                  <a:pt x="180" y="228"/>
                  <a:pt x="186" y="228"/>
                  <a:pt x="191" y="230"/>
                </a:cubicBezTo>
                <a:cubicBezTo>
                  <a:pt x="203" y="235"/>
                  <a:pt x="211" y="246"/>
                  <a:pt x="217" y="256"/>
                </a:cubicBezTo>
                <a:cubicBezTo>
                  <a:pt x="224" y="266"/>
                  <a:pt x="226" y="278"/>
                  <a:pt x="231" y="289"/>
                </a:cubicBezTo>
                <a:cubicBezTo>
                  <a:pt x="234" y="298"/>
                  <a:pt x="238" y="307"/>
                  <a:pt x="242" y="317"/>
                </a:cubicBezTo>
                <a:cubicBezTo>
                  <a:pt x="243" y="318"/>
                  <a:pt x="243" y="319"/>
                  <a:pt x="243" y="320"/>
                </a:cubicBezTo>
                <a:cubicBezTo>
                  <a:pt x="243" y="322"/>
                  <a:pt x="243" y="324"/>
                  <a:pt x="244" y="326"/>
                </a:cubicBezTo>
                <a:cubicBezTo>
                  <a:pt x="246" y="330"/>
                  <a:pt x="248" y="334"/>
                  <a:pt x="250" y="338"/>
                </a:cubicBezTo>
                <a:cubicBezTo>
                  <a:pt x="251" y="339"/>
                  <a:pt x="253" y="341"/>
                  <a:pt x="254" y="341"/>
                </a:cubicBezTo>
                <a:cubicBezTo>
                  <a:pt x="257" y="341"/>
                  <a:pt x="261" y="342"/>
                  <a:pt x="264" y="341"/>
                </a:cubicBezTo>
                <a:cubicBezTo>
                  <a:pt x="272" y="338"/>
                  <a:pt x="280" y="336"/>
                  <a:pt x="288" y="333"/>
                </a:cubicBezTo>
                <a:cubicBezTo>
                  <a:pt x="302" y="326"/>
                  <a:pt x="316" y="318"/>
                  <a:pt x="330" y="311"/>
                </a:cubicBezTo>
                <a:cubicBezTo>
                  <a:pt x="333" y="310"/>
                  <a:pt x="336" y="309"/>
                  <a:pt x="338" y="312"/>
                </a:cubicBezTo>
                <a:cubicBezTo>
                  <a:pt x="341" y="315"/>
                  <a:pt x="344" y="316"/>
                  <a:pt x="348" y="316"/>
                </a:cubicBezTo>
                <a:cubicBezTo>
                  <a:pt x="351" y="316"/>
                  <a:pt x="354" y="316"/>
                  <a:pt x="357" y="317"/>
                </a:cubicBezTo>
                <a:cubicBezTo>
                  <a:pt x="365" y="319"/>
                  <a:pt x="373" y="321"/>
                  <a:pt x="382" y="323"/>
                </a:cubicBezTo>
                <a:cubicBezTo>
                  <a:pt x="385" y="324"/>
                  <a:pt x="388" y="324"/>
                  <a:pt x="391" y="321"/>
                </a:cubicBezTo>
                <a:cubicBezTo>
                  <a:pt x="407" y="303"/>
                  <a:pt x="423" y="286"/>
                  <a:pt x="439" y="268"/>
                </a:cubicBezTo>
                <a:cubicBezTo>
                  <a:pt x="443" y="264"/>
                  <a:pt x="446" y="260"/>
                  <a:pt x="450" y="256"/>
                </a:cubicBezTo>
                <a:cubicBezTo>
                  <a:pt x="457" y="263"/>
                  <a:pt x="463" y="270"/>
                  <a:pt x="470" y="278"/>
                </a:cubicBezTo>
                <a:cubicBezTo>
                  <a:pt x="464" y="285"/>
                  <a:pt x="459" y="292"/>
                  <a:pt x="453" y="298"/>
                </a:cubicBezTo>
                <a:cubicBezTo>
                  <a:pt x="442" y="308"/>
                  <a:pt x="438" y="322"/>
                  <a:pt x="435" y="335"/>
                </a:cubicBezTo>
                <a:cubicBezTo>
                  <a:pt x="433" y="344"/>
                  <a:pt x="428" y="352"/>
                  <a:pt x="426" y="361"/>
                </a:cubicBezTo>
                <a:cubicBezTo>
                  <a:pt x="424" y="368"/>
                  <a:pt x="420" y="374"/>
                  <a:pt x="417" y="380"/>
                </a:cubicBezTo>
                <a:cubicBezTo>
                  <a:pt x="414" y="387"/>
                  <a:pt x="413" y="395"/>
                  <a:pt x="405" y="399"/>
                </a:cubicBezTo>
                <a:cubicBezTo>
                  <a:pt x="399" y="401"/>
                  <a:pt x="395" y="405"/>
                  <a:pt x="389" y="408"/>
                </a:cubicBezTo>
                <a:cubicBezTo>
                  <a:pt x="381" y="413"/>
                  <a:pt x="372" y="417"/>
                  <a:pt x="363" y="422"/>
                </a:cubicBezTo>
                <a:cubicBezTo>
                  <a:pt x="348" y="431"/>
                  <a:pt x="332" y="439"/>
                  <a:pt x="314" y="444"/>
                </a:cubicBezTo>
                <a:cubicBezTo>
                  <a:pt x="305" y="446"/>
                  <a:pt x="297" y="449"/>
                  <a:pt x="288" y="450"/>
                </a:cubicBezTo>
                <a:cubicBezTo>
                  <a:pt x="276" y="453"/>
                  <a:pt x="264" y="455"/>
                  <a:pt x="253" y="461"/>
                </a:cubicBezTo>
                <a:cubicBezTo>
                  <a:pt x="252" y="462"/>
                  <a:pt x="250" y="464"/>
                  <a:pt x="250" y="466"/>
                </a:cubicBezTo>
                <a:cubicBezTo>
                  <a:pt x="250" y="470"/>
                  <a:pt x="251" y="474"/>
                  <a:pt x="251" y="478"/>
                </a:cubicBezTo>
                <a:cubicBezTo>
                  <a:pt x="251" y="493"/>
                  <a:pt x="255" y="508"/>
                  <a:pt x="260" y="522"/>
                </a:cubicBezTo>
                <a:cubicBezTo>
                  <a:pt x="262" y="527"/>
                  <a:pt x="263" y="532"/>
                  <a:pt x="264" y="537"/>
                </a:cubicBezTo>
                <a:cubicBezTo>
                  <a:pt x="265" y="540"/>
                  <a:pt x="266" y="543"/>
                  <a:pt x="267" y="546"/>
                </a:cubicBezTo>
                <a:cubicBezTo>
                  <a:pt x="268" y="549"/>
                  <a:pt x="269" y="551"/>
                  <a:pt x="270" y="554"/>
                </a:cubicBezTo>
                <a:cubicBezTo>
                  <a:pt x="270" y="557"/>
                  <a:pt x="270" y="561"/>
                  <a:pt x="270" y="564"/>
                </a:cubicBezTo>
                <a:cubicBezTo>
                  <a:pt x="269" y="564"/>
                  <a:pt x="267" y="565"/>
                  <a:pt x="266" y="565"/>
                </a:cubicBezTo>
                <a:cubicBezTo>
                  <a:pt x="265" y="566"/>
                  <a:pt x="262" y="567"/>
                  <a:pt x="262" y="569"/>
                </a:cubicBezTo>
                <a:cubicBezTo>
                  <a:pt x="261" y="573"/>
                  <a:pt x="261" y="577"/>
                  <a:pt x="261" y="581"/>
                </a:cubicBezTo>
                <a:cubicBezTo>
                  <a:pt x="264" y="597"/>
                  <a:pt x="266" y="612"/>
                  <a:pt x="265" y="628"/>
                </a:cubicBezTo>
                <a:cubicBezTo>
                  <a:pt x="265" y="645"/>
                  <a:pt x="264" y="661"/>
                  <a:pt x="264" y="677"/>
                </a:cubicBezTo>
                <a:cubicBezTo>
                  <a:pt x="263" y="683"/>
                  <a:pt x="263" y="690"/>
                  <a:pt x="262" y="696"/>
                </a:cubicBezTo>
                <a:cubicBezTo>
                  <a:pt x="259" y="713"/>
                  <a:pt x="256" y="730"/>
                  <a:pt x="253" y="748"/>
                </a:cubicBezTo>
                <a:cubicBezTo>
                  <a:pt x="249" y="770"/>
                  <a:pt x="245" y="792"/>
                  <a:pt x="241" y="814"/>
                </a:cubicBezTo>
                <a:cubicBezTo>
                  <a:pt x="237" y="832"/>
                  <a:pt x="233" y="849"/>
                  <a:pt x="229" y="867"/>
                </a:cubicBezTo>
                <a:cubicBezTo>
                  <a:pt x="226" y="879"/>
                  <a:pt x="222" y="891"/>
                  <a:pt x="211" y="898"/>
                </a:cubicBezTo>
                <a:cubicBezTo>
                  <a:pt x="211" y="898"/>
                  <a:pt x="210" y="899"/>
                  <a:pt x="210" y="899"/>
                </a:cubicBezTo>
                <a:cubicBezTo>
                  <a:pt x="209" y="904"/>
                  <a:pt x="206" y="910"/>
                  <a:pt x="206" y="915"/>
                </a:cubicBezTo>
                <a:cubicBezTo>
                  <a:pt x="204" y="942"/>
                  <a:pt x="203" y="969"/>
                  <a:pt x="202" y="996"/>
                </a:cubicBezTo>
                <a:cubicBezTo>
                  <a:pt x="201" y="1005"/>
                  <a:pt x="202" y="1014"/>
                  <a:pt x="200" y="1023"/>
                </a:cubicBezTo>
                <a:cubicBezTo>
                  <a:pt x="198" y="1036"/>
                  <a:pt x="202" y="1048"/>
                  <a:pt x="202" y="1060"/>
                </a:cubicBezTo>
                <a:cubicBezTo>
                  <a:pt x="203" y="1065"/>
                  <a:pt x="204" y="1070"/>
                  <a:pt x="205" y="1076"/>
                </a:cubicBezTo>
                <a:cubicBezTo>
                  <a:pt x="206" y="1087"/>
                  <a:pt x="208" y="1099"/>
                  <a:pt x="215" y="1109"/>
                </a:cubicBezTo>
                <a:cubicBezTo>
                  <a:pt x="222" y="1118"/>
                  <a:pt x="227" y="1129"/>
                  <a:pt x="232" y="1139"/>
                </a:cubicBezTo>
                <a:cubicBezTo>
                  <a:pt x="235" y="1143"/>
                  <a:pt x="236" y="1149"/>
                  <a:pt x="241" y="1151"/>
                </a:cubicBezTo>
                <a:cubicBezTo>
                  <a:pt x="244" y="1153"/>
                  <a:pt x="247" y="1156"/>
                  <a:pt x="248" y="1159"/>
                </a:cubicBezTo>
                <a:cubicBezTo>
                  <a:pt x="254" y="1171"/>
                  <a:pt x="266" y="1176"/>
                  <a:pt x="278" y="1180"/>
                </a:cubicBezTo>
                <a:cubicBezTo>
                  <a:pt x="285" y="1182"/>
                  <a:pt x="294" y="1180"/>
                  <a:pt x="302" y="1180"/>
                </a:cubicBezTo>
                <a:cubicBezTo>
                  <a:pt x="310" y="1179"/>
                  <a:pt x="317" y="1179"/>
                  <a:pt x="323" y="1186"/>
                </a:cubicBezTo>
                <a:cubicBezTo>
                  <a:pt x="324" y="1187"/>
                  <a:pt x="324" y="1190"/>
                  <a:pt x="324" y="1191"/>
                </a:cubicBezTo>
                <a:cubicBezTo>
                  <a:pt x="324" y="1198"/>
                  <a:pt x="317" y="1205"/>
                  <a:pt x="311" y="1206"/>
                </a:cubicBezTo>
                <a:cubicBezTo>
                  <a:pt x="308" y="1206"/>
                  <a:pt x="306" y="1205"/>
                  <a:pt x="304" y="1205"/>
                </a:cubicBezTo>
                <a:cubicBezTo>
                  <a:pt x="291" y="1206"/>
                  <a:pt x="278" y="1207"/>
                  <a:pt x="265" y="1208"/>
                </a:cubicBezTo>
                <a:cubicBezTo>
                  <a:pt x="247" y="1210"/>
                  <a:pt x="229" y="1211"/>
                  <a:pt x="211" y="1208"/>
                </a:cubicBezTo>
                <a:cubicBezTo>
                  <a:pt x="204" y="1207"/>
                  <a:pt x="196" y="1206"/>
                  <a:pt x="188" y="1205"/>
                </a:cubicBezTo>
                <a:cubicBezTo>
                  <a:pt x="188" y="1211"/>
                  <a:pt x="188" y="1217"/>
                  <a:pt x="188" y="1223"/>
                </a:cubicBezTo>
                <a:close/>
                <a:moveTo>
                  <a:pt x="358" y="329"/>
                </a:moveTo>
                <a:cubicBezTo>
                  <a:pt x="358" y="330"/>
                  <a:pt x="358" y="330"/>
                  <a:pt x="358" y="330"/>
                </a:cubicBezTo>
                <a:cubicBezTo>
                  <a:pt x="360" y="334"/>
                  <a:pt x="364" y="338"/>
                  <a:pt x="363" y="340"/>
                </a:cubicBezTo>
                <a:cubicBezTo>
                  <a:pt x="361" y="347"/>
                  <a:pt x="357" y="354"/>
                  <a:pt x="351" y="358"/>
                </a:cubicBezTo>
                <a:cubicBezTo>
                  <a:pt x="348" y="361"/>
                  <a:pt x="341" y="360"/>
                  <a:pt x="335" y="360"/>
                </a:cubicBezTo>
                <a:cubicBezTo>
                  <a:pt x="335" y="360"/>
                  <a:pt x="334" y="359"/>
                  <a:pt x="334" y="359"/>
                </a:cubicBezTo>
                <a:cubicBezTo>
                  <a:pt x="331" y="354"/>
                  <a:pt x="325" y="353"/>
                  <a:pt x="321" y="357"/>
                </a:cubicBezTo>
                <a:cubicBezTo>
                  <a:pt x="315" y="362"/>
                  <a:pt x="308" y="364"/>
                  <a:pt x="300" y="363"/>
                </a:cubicBezTo>
                <a:cubicBezTo>
                  <a:pt x="295" y="362"/>
                  <a:pt x="290" y="363"/>
                  <a:pt x="285" y="366"/>
                </a:cubicBezTo>
                <a:cubicBezTo>
                  <a:pt x="279" y="370"/>
                  <a:pt x="272" y="375"/>
                  <a:pt x="266" y="380"/>
                </a:cubicBezTo>
                <a:cubicBezTo>
                  <a:pt x="269" y="385"/>
                  <a:pt x="272" y="391"/>
                  <a:pt x="275" y="396"/>
                </a:cubicBezTo>
                <a:cubicBezTo>
                  <a:pt x="275" y="396"/>
                  <a:pt x="277" y="397"/>
                  <a:pt x="279" y="397"/>
                </a:cubicBezTo>
                <a:cubicBezTo>
                  <a:pt x="298" y="395"/>
                  <a:pt x="318" y="393"/>
                  <a:pt x="337" y="391"/>
                </a:cubicBezTo>
                <a:cubicBezTo>
                  <a:pt x="343" y="391"/>
                  <a:pt x="348" y="389"/>
                  <a:pt x="355" y="388"/>
                </a:cubicBezTo>
                <a:cubicBezTo>
                  <a:pt x="355" y="384"/>
                  <a:pt x="355" y="379"/>
                  <a:pt x="355" y="375"/>
                </a:cubicBezTo>
                <a:cubicBezTo>
                  <a:pt x="355" y="374"/>
                  <a:pt x="354" y="372"/>
                  <a:pt x="353" y="372"/>
                </a:cubicBezTo>
                <a:cubicBezTo>
                  <a:pt x="352" y="372"/>
                  <a:pt x="351" y="372"/>
                  <a:pt x="350" y="373"/>
                </a:cubicBezTo>
                <a:cubicBezTo>
                  <a:pt x="347" y="376"/>
                  <a:pt x="344" y="378"/>
                  <a:pt x="338" y="377"/>
                </a:cubicBezTo>
                <a:cubicBezTo>
                  <a:pt x="352" y="362"/>
                  <a:pt x="366" y="347"/>
                  <a:pt x="380" y="332"/>
                </a:cubicBezTo>
                <a:cubicBezTo>
                  <a:pt x="372" y="330"/>
                  <a:pt x="365" y="330"/>
                  <a:pt x="358" y="329"/>
                </a:cubicBezTo>
                <a:close/>
                <a:moveTo>
                  <a:pt x="439" y="286"/>
                </a:moveTo>
                <a:cubicBezTo>
                  <a:pt x="439" y="286"/>
                  <a:pt x="442" y="285"/>
                  <a:pt x="443" y="286"/>
                </a:cubicBezTo>
                <a:cubicBezTo>
                  <a:pt x="445" y="287"/>
                  <a:pt x="445" y="288"/>
                  <a:pt x="446" y="290"/>
                </a:cubicBezTo>
                <a:cubicBezTo>
                  <a:pt x="448" y="291"/>
                  <a:pt x="450" y="292"/>
                  <a:pt x="453" y="293"/>
                </a:cubicBezTo>
                <a:cubicBezTo>
                  <a:pt x="457" y="289"/>
                  <a:pt x="461" y="283"/>
                  <a:pt x="466" y="277"/>
                </a:cubicBezTo>
                <a:cubicBezTo>
                  <a:pt x="462" y="272"/>
                  <a:pt x="457" y="267"/>
                  <a:pt x="453" y="262"/>
                </a:cubicBezTo>
                <a:cubicBezTo>
                  <a:pt x="444" y="271"/>
                  <a:pt x="435" y="280"/>
                  <a:pt x="428" y="290"/>
                </a:cubicBezTo>
                <a:cubicBezTo>
                  <a:pt x="432" y="289"/>
                  <a:pt x="436" y="291"/>
                  <a:pt x="439" y="286"/>
                </a:cubicBezTo>
                <a:close/>
              </a:path>
            </a:pathLst>
          </a:custGeom>
          <a:solidFill>
            <a:schemeClr val="tx1"/>
          </a:solidFill>
          <a:ln w="11113" cap="flat">
            <a:noFill/>
            <a:prstDash val="solid"/>
            <a:miter lim="800000"/>
            <a:headEnd/>
            <a:tailEnd/>
          </a:ln>
        </p:spPr>
        <p:txBody>
          <a:bodyPr vert="horz" wrap="square" lIns="76162" tIns="38082" rIns="76162" bIns="38082" numCol="1" anchor="t" anchorCtr="0" compatLnSpc="1">
            <a:prstTxWarp prst="textNoShape">
              <a:avLst/>
            </a:prstTxWarp>
          </a:bodyPr>
          <a:lstStyle/>
          <a:p>
            <a:endParaRPr lang="en-US" sz="2880" dirty="0">
              <a:solidFill>
                <a:srgbClr val="5F5F5F"/>
              </a:solidFill>
              <a:latin typeface="Amazon Ember Cd RC Light" panose="020B0406020204020204" pitchFamily="34" charset="0"/>
              <a:ea typeface="Amazon Ember Cd RC Light" panose="020B0406020204020204" pitchFamily="34" charset="0"/>
              <a:cs typeface="Amazon Ember Cd RC Light" panose="020B0406020204020204" pitchFamily="34" charset="0"/>
            </a:endParaRPr>
          </a:p>
        </p:txBody>
      </p:sp>
      <p:sp>
        <p:nvSpPr>
          <p:cNvPr id="6" name="Title 5">
            <a:extLst>
              <a:ext uri="{FF2B5EF4-FFF2-40B4-BE49-F238E27FC236}">
                <a16:creationId xmlns:a16="http://schemas.microsoft.com/office/drawing/2014/main" id="{59ABBBD0-CE27-4A4C-957A-6A2F5A4C0090}"/>
              </a:ext>
            </a:extLst>
          </p:cNvPr>
          <p:cNvSpPr>
            <a:spLocks noGrp="1"/>
          </p:cNvSpPr>
          <p:nvPr>
            <p:ph type="title"/>
          </p:nvPr>
        </p:nvSpPr>
        <p:spPr/>
        <p:txBody>
          <a:bodyPr/>
          <a:lstStyle/>
          <a:p>
            <a:r>
              <a:rPr lang="en-US" dirty="0"/>
              <a:t>DynamoDB use cases by industry</a:t>
            </a:r>
          </a:p>
        </p:txBody>
      </p:sp>
      <p:grpSp>
        <p:nvGrpSpPr>
          <p:cNvPr id="2" name="Group 1">
            <a:extLst>
              <a:ext uri="{FF2B5EF4-FFF2-40B4-BE49-F238E27FC236}">
                <a16:creationId xmlns:a16="http://schemas.microsoft.com/office/drawing/2014/main" id="{18E744F3-AED9-49B7-B5D7-CCA080B26C79}"/>
              </a:ext>
            </a:extLst>
          </p:cNvPr>
          <p:cNvGrpSpPr/>
          <p:nvPr/>
        </p:nvGrpSpPr>
        <p:grpSpPr>
          <a:xfrm>
            <a:off x="1803056" y="1415623"/>
            <a:ext cx="3200400" cy="4391635"/>
            <a:chOff x="1803056" y="1415623"/>
            <a:chExt cx="3200400" cy="4391635"/>
          </a:xfrm>
        </p:grpSpPr>
        <p:sp>
          <p:nvSpPr>
            <p:cNvPr id="15" name="TextBox 14">
              <a:extLst>
                <a:ext uri="{FF2B5EF4-FFF2-40B4-BE49-F238E27FC236}">
                  <a16:creationId xmlns:a16="http://schemas.microsoft.com/office/drawing/2014/main" id="{5DFB9B71-9424-42C8-92AF-0BFC6025A07E}"/>
                </a:ext>
              </a:extLst>
            </p:cNvPr>
            <p:cNvSpPr txBox="1"/>
            <p:nvPr/>
          </p:nvSpPr>
          <p:spPr>
            <a:xfrm>
              <a:off x="1803056" y="4435658"/>
              <a:ext cx="3200400" cy="1371600"/>
            </a:xfrm>
            <a:prstGeom prst="rect">
              <a:avLst/>
            </a:prstGeom>
            <a:noFill/>
          </p:spPr>
          <p:txBody>
            <a:bodyPr wrap="square" lIns="0" tIns="0" rIns="0" bIns="0" rtlCol="0">
              <a:spAutoFit/>
            </a:bodyPr>
            <a:lstStyle/>
            <a:p>
              <a:pPr algn="ctr" defTabSz="914363">
                <a:defRPr/>
              </a:pPr>
              <a:r>
                <a:rPr lang="en-US" sz="1600" b="1"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Ad tech</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User profile stores</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Metadata stores for assets</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Popular-item cache</a:t>
              </a:r>
            </a:p>
            <a:p>
              <a:pPr algn="ctr" defTabSz="609561">
                <a:defRPr/>
              </a:pP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(AdRoll, </a:t>
              </a:r>
              <a:r>
                <a:rPr lang="en-US" sz="1400" dirty="0" err="1">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GumGum</a:t>
              </a: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 Branch, </a:t>
              </a:r>
              <a:r>
                <a:rPr lang="en-US" sz="1400" dirty="0" err="1">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DataXu</a:t>
              </a: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a:t>
              </a:r>
            </a:p>
          </p:txBody>
        </p:sp>
        <p:sp>
          <p:nvSpPr>
            <p:cNvPr id="16" name="TextBox 15">
              <a:extLst>
                <a:ext uri="{FF2B5EF4-FFF2-40B4-BE49-F238E27FC236}">
                  <a16:creationId xmlns:a16="http://schemas.microsoft.com/office/drawing/2014/main" id="{B4B201E6-AA91-4FAC-8D81-F0C58080F9D6}"/>
                </a:ext>
              </a:extLst>
            </p:cNvPr>
            <p:cNvSpPr txBox="1"/>
            <p:nvPr/>
          </p:nvSpPr>
          <p:spPr>
            <a:xfrm>
              <a:off x="1803056" y="2206251"/>
              <a:ext cx="3200400" cy="1107996"/>
            </a:xfrm>
            <a:prstGeom prst="rect">
              <a:avLst/>
            </a:prstGeom>
            <a:noFill/>
          </p:spPr>
          <p:txBody>
            <a:bodyPr wrap="square" lIns="0" tIns="0" rIns="0" bIns="0" rtlCol="0">
              <a:spAutoFit/>
            </a:bodyPr>
            <a:lstStyle/>
            <a:p>
              <a:pPr algn="ctr" defTabSz="914363">
                <a:defRPr/>
              </a:pPr>
              <a:r>
                <a:rPr lang="en-US" sz="1600" b="1"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Finance</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Fraud detection</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User transactions</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Mainframe offloading</a:t>
              </a:r>
            </a:p>
            <a:p>
              <a:pPr algn="ctr" defTabSz="609561">
                <a:defRPr/>
              </a:pP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(Capital One, Vanguard, Fannie Mae)</a:t>
              </a:r>
            </a:p>
          </p:txBody>
        </p:sp>
        <p:pic>
          <p:nvPicPr>
            <p:cNvPr id="19" name="Graphic 18" descr="Money">
              <a:extLst>
                <a:ext uri="{FF2B5EF4-FFF2-40B4-BE49-F238E27FC236}">
                  <a16:creationId xmlns:a16="http://schemas.microsoft.com/office/drawing/2014/main" id="{94598D8F-06C7-8E28-329F-ADB87ADB64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7496" y="1415623"/>
              <a:ext cx="731520" cy="731520"/>
            </a:xfrm>
            <a:prstGeom prst="rect">
              <a:avLst/>
            </a:prstGeom>
          </p:spPr>
        </p:pic>
        <p:pic>
          <p:nvPicPr>
            <p:cNvPr id="35" name="Graphic 34" descr="Target Audience">
              <a:extLst>
                <a:ext uri="{FF2B5EF4-FFF2-40B4-BE49-F238E27FC236}">
                  <a16:creationId xmlns:a16="http://schemas.microsoft.com/office/drawing/2014/main" id="{6ABEB39D-E77E-1C8A-36F1-B10CC298D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7496" y="3665014"/>
              <a:ext cx="731520" cy="731520"/>
            </a:xfrm>
            <a:prstGeom prst="rect">
              <a:avLst/>
            </a:prstGeom>
          </p:spPr>
        </p:pic>
      </p:grpSp>
      <p:grpSp>
        <p:nvGrpSpPr>
          <p:cNvPr id="3" name="Group 2">
            <a:extLst>
              <a:ext uri="{FF2B5EF4-FFF2-40B4-BE49-F238E27FC236}">
                <a16:creationId xmlns:a16="http://schemas.microsoft.com/office/drawing/2014/main" id="{C4D86CAB-EA0E-4937-BFF6-303F252D42F2}"/>
              </a:ext>
            </a:extLst>
          </p:cNvPr>
          <p:cNvGrpSpPr/>
          <p:nvPr/>
        </p:nvGrpSpPr>
        <p:grpSpPr>
          <a:xfrm>
            <a:off x="5246586" y="1379784"/>
            <a:ext cx="3200400" cy="4427474"/>
            <a:chOff x="5246586" y="1379784"/>
            <a:chExt cx="3200400" cy="4427474"/>
          </a:xfrm>
        </p:grpSpPr>
        <p:sp>
          <p:nvSpPr>
            <p:cNvPr id="21" name="TextBox 20">
              <a:extLst>
                <a:ext uri="{FF2B5EF4-FFF2-40B4-BE49-F238E27FC236}">
                  <a16:creationId xmlns:a16="http://schemas.microsoft.com/office/drawing/2014/main" id="{287A3554-BBEE-4C88-8BAD-9D97BD4AA4ED}"/>
                </a:ext>
              </a:extLst>
            </p:cNvPr>
            <p:cNvSpPr txBox="1"/>
            <p:nvPr/>
          </p:nvSpPr>
          <p:spPr>
            <a:xfrm>
              <a:off x="5246586" y="2206251"/>
              <a:ext cx="3200400" cy="1188720"/>
            </a:xfrm>
            <a:prstGeom prst="rect">
              <a:avLst/>
            </a:prstGeom>
            <a:noFill/>
          </p:spPr>
          <p:txBody>
            <a:bodyPr wrap="square" lIns="0" tIns="0" rIns="0" bIns="0" rtlCol="0">
              <a:spAutoFit/>
            </a:bodyPr>
            <a:lstStyle/>
            <a:p>
              <a:pPr algn="ctr" defTabSz="914363">
                <a:defRPr/>
              </a:pPr>
              <a:r>
                <a:rPr lang="en-US" sz="1600" b="1"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Gaming</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Game states</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Leaderboards</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Player data stores</a:t>
              </a:r>
            </a:p>
            <a:p>
              <a:pPr algn="ctr" defTabSz="609561">
                <a:defRPr/>
              </a:pP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(Riot Games, Electronic Arts, </a:t>
              </a:r>
              <a:r>
                <a:rPr lang="en-US" sz="1400" dirty="0" err="1">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PennyPop</a:t>
              </a: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a:t>
              </a:r>
              <a:endParaRPr lang="en-US" sz="11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2" name="TextBox 21">
              <a:extLst>
                <a:ext uri="{FF2B5EF4-FFF2-40B4-BE49-F238E27FC236}">
                  <a16:creationId xmlns:a16="http://schemas.microsoft.com/office/drawing/2014/main" id="{F6A75C2C-00E8-4A3A-ADAA-14220D09A9D1}"/>
                </a:ext>
              </a:extLst>
            </p:cNvPr>
            <p:cNvSpPr txBox="1"/>
            <p:nvPr/>
          </p:nvSpPr>
          <p:spPr>
            <a:xfrm>
              <a:off x="5246586" y="4435658"/>
              <a:ext cx="3200400" cy="1371600"/>
            </a:xfrm>
            <a:prstGeom prst="rect">
              <a:avLst/>
            </a:prstGeom>
            <a:noFill/>
          </p:spPr>
          <p:txBody>
            <a:bodyPr wrap="square" lIns="0" tIns="0" rIns="0" bIns="0" rtlCol="0">
              <a:spAutoFit/>
            </a:bodyPr>
            <a:lstStyle/>
            <a:p>
              <a:pPr algn="ctr" defTabSz="914363">
                <a:defRPr/>
              </a:pPr>
              <a:r>
                <a:rPr lang="en-US" sz="1600" b="1"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Retail</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Shopping carts</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Workflow engines</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Customer profiles</a:t>
              </a:r>
            </a:p>
            <a:p>
              <a:pPr algn="ctr" defTabSz="609561">
                <a:defRPr/>
              </a:pP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(Nordstrom, Nike, Zalando, </a:t>
              </a:r>
              <a:b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Mercado Libre)</a:t>
              </a:r>
            </a:p>
          </p:txBody>
        </p:sp>
        <p:pic>
          <p:nvPicPr>
            <p:cNvPr id="29" name="Graphic 28" descr="Game controller">
              <a:extLst>
                <a:ext uri="{FF2B5EF4-FFF2-40B4-BE49-F238E27FC236}">
                  <a16:creationId xmlns:a16="http://schemas.microsoft.com/office/drawing/2014/main" id="{5DF4A659-F48C-1824-7449-693264E31B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45187" y="1379784"/>
              <a:ext cx="803198" cy="803198"/>
            </a:xfrm>
            <a:prstGeom prst="rect">
              <a:avLst/>
            </a:prstGeom>
          </p:spPr>
        </p:pic>
        <p:pic>
          <p:nvPicPr>
            <p:cNvPr id="38" name="Graphic 37" descr="Shopping cart">
              <a:extLst>
                <a:ext uri="{FF2B5EF4-FFF2-40B4-BE49-F238E27FC236}">
                  <a16:creationId xmlns:a16="http://schemas.microsoft.com/office/drawing/2014/main" id="{BEC07599-7A71-40BD-3B7A-8C3CD6E419C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555785" y="3739773"/>
              <a:ext cx="582002" cy="582002"/>
            </a:xfrm>
            <a:prstGeom prst="rect">
              <a:avLst/>
            </a:prstGeom>
          </p:spPr>
        </p:pic>
      </p:grpSp>
      <p:grpSp>
        <p:nvGrpSpPr>
          <p:cNvPr id="4" name="Group 3">
            <a:extLst>
              <a:ext uri="{FF2B5EF4-FFF2-40B4-BE49-F238E27FC236}">
                <a16:creationId xmlns:a16="http://schemas.microsoft.com/office/drawing/2014/main" id="{370F8A38-9D41-4575-964A-C9EC740620B8}"/>
              </a:ext>
            </a:extLst>
          </p:cNvPr>
          <p:cNvGrpSpPr/>
          <p:nvPr/>
        </p:nvGrpSpPr>
        <p:grpSpPr>
          <a:xfrm>
            <a:off x="8595547" y="1380237"/>
            <a:ext cx="3200400" cy="4427021"/>
            <a:chOff x="8595547" y="1380237"/>
            <a:chExt cx="3200400" cy="4427021"/>
          </a:xfrm>
        </p:grpSpPr>
        <p:sp>
          <p:nvSpPr>
            <p:cNvPr id="27" name="TextBox 26">
              <a:extLst>
                <a:ext uri="{FF2B5EF4-FFF2-40B4-BE49-F238E27FC236}">
                  <a16:creationId xmlns:a16="http://schemas.microsoft.com/office/drawing/2014/main" id="{296E556A-A689-4FAF-8930-C6C8D2107670}"/>
                </a:ext>
              </a:extLst>
            </p:cNvPr>
            <p:cNvSpPr txBox="1"/>
            <p:nvPr/>
          </p:nvSpPr>
          <p:spPr>
            <a:xfrm>
              <a:off x="8595547" y="4435658"/>
              <a:ext cx="3200400" cy="1371600"/>
            </a:xfrm>
            <a:prstGeom prst="rect">
              <a:avLst/>
            </a:prstGeom>
            <a:noFill/>
          </p:spPr>
          <p:txBody>
            <a:bodyPr wrap="square" lIns="0" tIns="0" rIns="0" bIns="0" rtlCol="0">
              <a:spAutoFit/>
            </a:bodyPr>
            <a:lstStyle/>
            <a:p>
              <a:pPr algn="ctr" defTabSz="914363">
                <a:defRPr/>
              </a:pPr>
              <a:r>
                <a:rPr lang="en-US" sz="1600" b="1"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Media and Entertainment</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User data stores</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Media metadata stores</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Digital rights management stores</a:t>
              </a:r>
            </a:p>
            <a:p>
              <a:pPr algn="ctr" defTabSz="609561">
                <a:defRPr/>
              </a:pP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(Airtel </a:t>
              </a:r>
              <a:r>
                <a:rPr lang="en-US" sz="1400" dirty="0" err="1">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Wynk</a:t>
              </a: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 Amazon Prime, Netflix</a:t>
              </a:r>
              <a:r>
                <a:rPr lang="en-US" sz="11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a:t>
              </a:r>
            </a:p>
          </p:txBody>
        </p:sp>
        <p:sp>
          <p:nvSpPr>
            <p:cNvPr id="28" name="TextBox 27">
              <a:extLst>
                <a:ext uri="{FF2B5EF4-FFF2-40B4-BE49-F238E27FC236}">
                  <a16:creationId xmlns:a16="http://schemas.microsoft.com/office/drawing/2014/main" id="{5668BD1E-EC96-4E19-8D22-5274D2BF36F2}"/>
                </a:ext>
              </a:extLst>
            </p:cNvPr>
            <p:cNvSpPr txBox="1"/>
            <p:nvPr/>
          </p:nvSpPr>
          <p:spPr>
            <a:xfrm>
              <a:off x="8595547" y="2206251"/>
              <a:ext cx="3200400" cy="1188720"/>
            </a:xfrm>
            <a:prstGeom prst="rect">
              <a:avLst/>
            </a:prstGeom>
            <a:noFill/>
          </p:spPr>
          <p:txBody>
            <a:bodyPr wrap="square" lIns="0" tIns="0" rIns="0" bIns="0" rtlCol="0">
              <a:spAutoFit/>
            </a:bodyPr>
            <a:lstStyle/>
            <a:p>
              <a:pPr algn="ctr" defTabSz="914363">
                <a:defRPr/>
              </a:pPr>
              <a:r>
                <a:rPr lang="en-US" sz="1600" b="1"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Software and Internet</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Metadata caches</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Ride-tracking data stores</a:t>
              </a:r>
            </a:p>
            <a:p>
              <a:pPr algn="ctr" defTabSz="609561">
                <a:defRPr/>
              </a:pPr>
              <a:r>
                <a:rPr lang="en-US" sz="1400" dirty="0">
                  <a:latin typeface="Amazon Ember Display" panose="020F0603020204020204" pitchFamily="34" charset="0"/>
                  <a:ea typeface="Amazon Ember Display" panose="020F0603020204020204" pitchFamily="34" charset="0"/>
                  <a:cs typeface="Amazon Ember Display" panose="020F0603020204020204" pitchFamily="34" charset="0"/>
                </a:rPr>
                <a:t>Relationship graph data stores</a:t>
              </a:r>
            </a:p>
            <a:p>
              <a:pPr algn="ctr" defTabSz="609561">
                <a:defRPr/>
              </a:pP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(Uber, Lyft, </a:t>
              </a:r>
              <a:r>
                <a:rPr lang="en-US" sz="1400" dirty="0" err="1">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Swiggy</a:t>
              </a:r>
              <a:r>
                <a:rPr lang="en-US" sz="1400" dirty="0">
                  <a:solidFill>
                    <a:srgbClr val="FBD8BF"/>
                  </a:solidFill>
                  <a:latin typeface="Amazon Ember Display" panose="020F0603020204020204" pitchFamily="34" charset="0"/>
                  <a:ea typeface="Amazon Ember Display" panose="020F0603020204020204" pitchFamily="34" charset="0"/>
                  <a:cs typeface="Amazon Ember Display" panose="020F0603020204020204" pitchFamily="34" charset="0"/>
                </a:rPr>
                <a:t>, Snap, Duolingo)</a:t>
              </a:r>
            </a:p>
          </p:txBody>
        </p:sp>
        <p:pic>
          <p:nvPicPr>
            <p:cNvPr id="33" name="Graphic 32" descr="Internet">
              <a:extLst>
                <a:ext uri="{FF2B5EF4-FFF2-40B4-BE49-F238E27FC236}">
                  <a16:creationId xmlns:a16="http://schemas.microsoft.com/office/drawing/2014/main" id="{1EEEBFB6-C6FC-AD8E-D5B2-5317AF1735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94601" y="1380237"/>
              <a:ext cx="802292" cy="802292"/>
            </a:xfrm>
            <a:prstGeom prst="rect">
              <a:avLst/>
            </a:prstGeom>
          </p:spPr>
        </p:pic>
        <p:pic>
          <p:nvPicPr>
            <p:cNvPr id="41" name="Graphic 40" descr="Video camera">
              <a:extLst>
                <a:ext uri="{FF2B5EF4-FFF2-40B4-BE49-F238E27FC236}">
                  <a16:creationId xmlns:a16="http://schemas.microsoft.com/office/drawing/2014/main" id="{A1EA3ADE-A421-1FE2-D897-A39FE61619C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29987" y="3665014"/>
              <a:ext cx="731520" cy="731520"/>
            </a:xfrm>
            <a:prstGeom prst="rect">
              <a:avLst/>
            </a:prstGeom>
          </p:spPr>
        </p:pic>
      </p:grpSp>
    </p:spTree>
    <p:extLst>
      <p:ext uri="{BB962C8B-B14F-4D97-AF65-F5344CB8AC3E}">
        <p14:creationId xmlns:p14="http://schemas.microsoft.com/office/powerpoint/2010/main" val="185930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Custom 2">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ED1A93"/>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DynamoDB FCD v2" id="{45F2CC7E-1658-46DF-B0C6-BD7007CD3B22}" vid="{DD50579F-B15E-4DEF-A667-EDFA79F31732}"/>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DynamoDB FCD v2</Template>
  <TotalTime>1319</TotalTime>
  <Words>4148</Words>
  <Application>Microsoft Office PowerPoint</Application>
  <PresentationFormat>Widescreen</PresentationFormat>
  <Paragraphs>327</Paragraphs>
  <Slides>15</Slides>
  <Notes>15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vt:i4>
      </vt:variant>
    </vt:vector>
  </HeadingPairs>
  <TitlesOfParts>
    <vt:vector size="31" baseType="lpstr">
      <vt:lpstr>MS Mincho</vt:lpstr>
      <vt:lpstr>Amazon Ember</vt:lpstr>
      <vt:lpstr>Amazon Ember Cd RC Light</vt:lpstr>
      <vt:lpstr>Amazon Ember Display</vt:lpstr>
      <vt:lpstr>Amazon Ember Display Medium</vt:lpstr>
      <vt:lpstr>Amazon Ember Light</vt:lpstr>
      <vt:lpstr>Amazon Ember Medium</vt:lpstr>
      <vt:lpstr>Amazon Ember Regular</vt:lpstr>
      <vt:lpstr>Amazon Ember Thin</vt:lpstr>
      <vt:lpstr>Arial</vt:lpstr>
      <vt:lpstr>Calibri</vt:lpstr>
      <vt:lpstr>Source Sans Pro</vt:lpstr>
      <vt:lpstr>Symbol</vt:lpstr>
      <vt:lpstr>Times New Roman</vt:lpstr>
      <vt:lpstr>Wingdings</vt:lpstr>
      <vt:lpstr>AWS Confidential Dark</vt:lpstr>
      <vt:lpstr>PowerPoint Presentation</vt:lpstr>
      <vt:lpstr>Core elements of end-to-end data strategy</vt:lpstr>
      <vt:lpstr>PowerPoint Presentation</vt:lpstr>
      <vt:lpstr>Most complete set of relational &amp; purpose-built databases</vt:lpstr>
      <vt:lpstr>PowerPoint Presentation</vt:lpstr>
      <vt:lpstr>PowerPoint Presentation</vt:lpstr>
      <vt:lpstr>Amazon DynamoDB Features</vt:lpstr>
      <vt:lpstr>Deep Dive: Global tables multi-Region replication</vt:lpstr>
      <vt:lpstr>DynamoDB use cases by industry</vt:lpstr>
      <vt:lpstr>Hundreds of thousands have chosen DynamoDB</vt:lpstr>
      <vt:lpstr>Disney +</vt:lpstr>
      <vt:lpstr>Dropbox</vt:lpstr>
      <vt:lpstr>Snap, Inc</vt:lpstr>
      <vt:lpstr>DynamoDB Getting Started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guidance – DO NOT PRESENT</dc:title>
  <dc:creator>Maxwell, John</dc:creator>
  <cp:lastModifiedBy>Solomon, Elizabeth</cp:lastModifiedBy>
  <cp:revision>65</cp:revision>
  <cp:lastPrinted>2022-09-07T21:57:13Z</cp:lastPrinted>
  <dcterms:created xsi:type="dcterms:W3CDTF">2022-06-28T14:53:39Z</dcterms:created>
  <dcterms:modified xsi:type="dcterms:W3CDTF">2023-02-14T17:32:14Z</dcterms:modified>
</cp:coreProperties>
</file>